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6" r:id="rId4"/>
  </p:sldMasterIdLst>
  <p:notesMasterIdLst>
    <p:notesMasterId r:id="rId23"/>
  </p:notesMasterIdLst>
  <p:sldIdLst>
    <p:sldId id="328" r:id="rId5"/>
    <p:sldId id="296" r:id="rId6"/>
    <p:sldId id="751" r:id="rId7"/>
    <p:sldId id="324" r:id="rId8"/>
    <p:sldId id="763" r:id="rId9"/>
    <p:sldId id="755" r:id="rId10"/>
    <p:sldId id="759" r:id="rId11"/>
    <p:sldId id="757" r:id="rId12"/>
    <p:sldId id="756" r:id="rId13"/>
    <p:sldId id="760" r:id="rId14"/>
    <p:sldId id="526" r:id="rId15"/>
    <p:sldId id="767" r:id="rId16"/>
    <p:sldId id="768" r:id="rId17"/>
    <p:sldId id="321" r:id="rId18"/>
    <p:sldId id="261" r:id="rId19"/>
    <p:sldId id="269" r:id="rId20"/>
    <p:sldId id="323" r:id="rId21"/>
    <p:sldId id="769" r:id="rId2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6A92"/>
    <a:srgbClr val="007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52AF3-7FAE-4A3F-9ED1-C6CD16C70CED}" v="34612" dt="2019-10-11T11:26:42.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37" autoAdjust="0"/>
    <p:restoredTop sz="96374" autoAdjust="0"/>
  </p:normalViewPr>
  <p:slideViewPr>
    <p:cSldViewPr>
      <p:cViewPr varScale="1">
        <p:scale>
          <a:sx n="116" d="100"/>
          <a:sy n="116" d="100"/>
        </p:scale>
        <p:origin x="139"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E1B44-A0E0-462B-A45E-399EA3C7C93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6FD6E1C-406F-4049-A2E4-C5CADC2F2695}">
      <dgm:prSet phldrT="[Text]" custT="1"/>
      <dgm:spPr/>
      <dgm:t>
        <a:bodyPr/>
        <a:lstStyle/>
        <a:p>
          <a:r>
            <a:rPr lang="en-US" sz="600" b="1" i="1" dirty="0"/>
            <a:t>People</a:t>
          </a:r>
        </a:p>
      </dgm:t>
    </dgm:pt>
    <dgm:pt modelId="{D1AF78ED-4A7D-419A-8199-BE5B33701EA0}" type="parTrans" cxnId="{AB235908-8EDF-4040-8E14-385A479FA889}">
      <dgm:prSet/>
      <dgm:spPr/>
      <dgm:t>
        <a:bodyPr/>
        <a:lstStyle/>
        <a:p>
          <a:endParaRPr lang="en-US" sz="600" b="1" i="1"/>
        </a:p>
      </dgm:t>
    </dgm:pt>
    <dgm:pt modelId="{6F385963-6742-4F91-9EE1-ED6B363B908A}" type="sibTrans" cxnId="{AB235908-8EDF-4040-8E14-385A479FA889}">
      <dgm:prSet/>
      <dgm:spPr/>
      <dgm:t>
        <a:bodyPr/>
        <a:lstStyle/>
        <a:p>
          <a:endParaRPr lang="en-US" sz="600" b="1" i="1"/>
        </a:p>
      </dgm:t>
    </dgm:pt>
    <dgm:pt modelId="{E69E4FAB-F645-4D99-967C-D34890023838}">
      <dgm:prSet phldrT="[Text]" custT="1"/>
      <dgm:spPr/>
      <dgm:t>
        <a:bodyPr/>
        <a:lstStyle/>
        <a:p>
          <a:r>
            <a:rPr lang="en-US" sz="600" b="1" i="1" dirty="0"/>
            <a:t>Process</a:t>
          </a:r>
        </a:p>
      </dgm:t>
    </dgm:pt>
    <dgm:pt modelId="{75C75855-1E05-4394-8017-8D178F7D7BF9}" type="parTrans" cxnId="{E70452E9-4A34-4DD1-82C8-7A8C50171042}">
      <dgm:prSet/>
      <dgm:spPr/>
      <dgm:t>
        <a:bodyPr/>
        <a:lstStyle/>
        <a:p>
          <a:endParaRPr lang="en-US" sz="600" b="1" i="1"/>
        </a:p>
      </dgm:t>
    </dgm:pt>
    <dgm:pt modelId="{6F33DA9F-4F44-4866-AEA5-C90309310A4B}" type="sibTrans" cxnId="{E70452E9-4A34-4DD1-82C8-7A8C50171042}">
      <dgm:prSet/>
      <dgm:spPr/>
      <dgm:t>
        <a:bodyPr/>
        <a:lstStyle/>
        <a:p>
          <a:endParaRPr lang="en-US" sz="600" b="1" i="1"/>
        </a:p>
      </dgm:t>
    </dgm:pt>
    <dgm:pt modelId="{26FF5DBD-2A5B-4FDF-A534-0A28C719F815}">
      <dgm:prSet phldrT="[Text]" custT="1"/>
      <dgm:spPr/>
      <dgm:t>
        <a:bodyPr/>
        <a:lstStyle/>
        <a:p>
          <a:r>
            <a:rPr lang="en-US" sz="600" b="1" i="1" dirty="0"/>
            <a:t>Technology</a:t>
          </a:r>
        </a:p>
      </dgm:t>
    </dgm:pt>
    <dgm:pt modelId="{4884EA1E-3108-42E4-8EB5-DEF4BB51294C}" type="parTrans" cxnId="{3A3863EB-B1B4-4605-9F75-C6723C61A32F}">
      <dgm:prSet/>
      <dgm:spPr/>
      <dgm:t>
        <a:bodyPr/>
        <a:lstStyle/>
        <a:p>
          <a:endParaRPr lang="en-US" sz="600" b="1" i="1"/>
        </a:p>
      </dgm:t>
    </dgm:pt>
    <dgm:pt modelId="{4F5CA0FD-BCB3-4854-B837-7A95FA273AED}" type="sibTrans" cxnId="{3A3863EB-B1B4-4605-9F75-C6723C61A32F}">
      <dgm:prSet/>
      <dgm:spPr/>
      <dgm:t>
        <a:bodyPr/>
        <a:lstStyle/>
        <a:p>
          <a:endParaRPr lang="en-US" sz="600" b="1" i="1"/>
        </a:p>
      </dgm:t>
    </dgm:pt>
    <dgm:pt modelId="{14DEE222-F21C-4035-B8B9-675CBF096D11}" type="pres">
      <dgm:prSet presAssocID="{E2BE1B44-A0E0-462B-A45E-399EA3C7C935}" presName="Name0" presStyleCnt="0">
        <dgm:presLayoutVars>
          <dgm:chMax val="7"/>
          <dgm:chPref val="7"/>
          <dgm:dir/>
          <dgm:animLvl val="lvl"/>
        </dgm:presLayoutVars>
      </dgm:prSet>
      <dgm:spPr/>
      <dgm:t>
        <a:bodyPr/>
        <a:lstStyle/>
        <a:p>
          <a:endParaRPr lang="en-US"/>
        </a:p>
      </dgm:t>
    </dgm:pt>
    <dgm:pt modelId="{873E2E69-87DA-43BF-86DA-2253FEA6E32A}" type="pres">
      <dgm:prSet presAssocID="{D6FD6E1C-406F-4049-A2E4-C5CADC2F2695}" presName="Accent1" presStyleCnt="0"/>
      <dgm:spPr/>
    </dgm:pt>
    <dgm:pt modelId="{BEE3794B-F0F8-4F46-BF1A-3EA2713FE741}" type="pres">
      <dgm:prSet presAssocID="{D6FD6E1C-406F-4049-A2E4-C5CADC2F2695}" presName="Accent" presStyleLbl="node1" presStyleIdx="0" presStyleCnt="3" custLinFactNeighborX="1695" custLinFactNeighborY="-772"/>
      <dgm:spPr/>
    </dgm:pt>
    <dgm:pt modelId="{82C40CEC-9D0F-4BA0-9E6B-CF446DA9DBE8}" type="pres">
      <dgm:prSet presAssocID="{D6FD6E1C-406F-4049-A2E4-C5CADC2F2695}" presName="Parent1" presStyleLbl="revTx" presStyleIdx="0" presStyleCnt="3">
        <dgm:presLayoutVars>
          <dgm:chMax val="1"/>
          <dgm:chPref val="1"/>
          <dgm:bulletEnabled val="1"/>
        </dgm:presLayoutVars>
      </dgm:prSet>
      <dgm:spPr/>
      <dgm:t>
        <a:bodyPr/>
        <a:lstStyle/>
        <a:p>
          <a:endParaRPr lang="en-US"/>
        </a:p>
      </dgm:t>
    </dgm:pt>
    <dgm:pt modelId="{3990F6F5-E343-46B9-8CB6-45D8A14F0A2C}" type="pres">
      <dgm:prSet presAssocID="{E69E4FAB-F645-4D99-967C-D34890023838}" presName="Accent2" presStyleCnt="0"/>
      <dgm:spPr/>
    </dgm:pt>
    <dgm:pt modelId="{429E2044-8415-4FDC-AEF2-EFCE5E58A815}" type="pres">
      <dgm:prSet presAssocID="{E69E4FAB-F645-4D99-967C-D34890023838}" presName="Accent" presStyleLbl="node1" presStyleIdx="1" presStyleCnt="3"/>
      <dgm:spPr/>
    </dgm:pt>
    <dgm:pt modelId="{6DB450D9-A21F-41B7-BBD3-BBBAE4658F70}" type="pres">
      <dgm:prSet presAssocID="{E69E4FAB-F645-4D99-967C-D34890023838}" presName="Parent2" presStyleLbl="revTx" presStyleIdx="1" presStyleCnt="3">
        <dgm:presLayoutVars>
          <dgm:chMax val="1"/>
          <dgm:chPref val="1"/>
          <dgm:bulletEnabled val="1"/>
        </dgm:presLayoutVars>
      </dgm:prSet>
      <dgm:spPr/>
      <dgm:t>
        <a:bodyPr/>
        <a:lstStyle/>
        <a:p>
          <a:endParaRPr lang="en-US"/>
        </a:p>
      </dgm:t>
    </dgm:pt>
    <dgm:pt modelId="{09FAFF46-D6ED-4DA8-B81D-2755DD6C86DC}" type="pres">
      <dgm:prSet presAssocID="{26FF5DBD-2A5B-4FDF-A534-0A28C719F815}" presName="Accent3" presStyleCnt="0"/>
      <dgm:spPr/>
    </dgm:pt>
    <dgm:pt modelId="{5E3607BD-AA6E-4801-90B8-592ACD19C867}" type="pres">
      <dgm:prSet presAssocID="{26FF5DBD-2A5B-4FDF-A534-0A28C719F815}" presName="Accent" presStyleLbl="node1" presStyleIdx="2" presStyleCnt="3"/>
      <dgm:spPr/>
    </dgm:pt>
    <dgm:pt modelId="{50B8FA0A-D5A6-43DB-92A0-7D9E4D7EF24D}" type="pres">
      <dgm:prSet presAssocID="{26FF5DBD-2A5B-4FDF-A534-0A28C719F815}" presName="Parent3" presStyleLbl="revTx" presStyleIdx="2" presStyleCnt="3">
        <dgm:presLayoutVars>
          <dgm:chMax val="1"/>
          <dgm:chPref val="1"/>
          <dgm:bulletEnabled val="1"/>
        </dgm:presLayoutVars>
      </dgm:prSet>
      <dgm:spPr/>
      <dgm:t>
        <a:bodyPr/>
        <a:lstStyle/>
        <a:p>
          <a:endParaRPr lang="en-US"/>
        </a:p>
      </dgm:t>
    </dgm:pt>
  </dgm:ptLst>
  <dgm:cxnLst>
    <dgm:cxn modelId="{AB235908-8EDF-4040-8E14-385A479FA889}" srcId="{E2BE1B44-A0E0-462B-A45E-399EA3C7C935}" destId="{D6FD6E1C-406F-4049-A2E4-C5CADC2F2695}" srcOrd="0" destOrd="0" parTransId="{D1AF78ED-4A7D-419A-8199-BE5B33701EA0}" sibTransId="{6F385963-6742-4F91-9EE1-ED6B363B908A}"/>
    <dgm:cxn modelId="{C18CF119-0E3F-4F52-BD45-3A051518B1AF}" type="presOf" srcId="{D6FD6E1C-406F-4049-A2E4-C5CADC2F2695}" destId="{82C40CEC-9D0F-4BA0-9E6B-CF446DA9DBE8}" srcOrd="0" destOrd="0" presId="urn:microsoft.com/office/officeart/2009/layout/CircleArrowProcess"/>
    <dgm:cxn modelId="{3A3863EB-B1B4-4605-9F75-C6723C61A32F}" srcId="{E2BE1B44-A0E0-462B-A45E-399EA3C7C935}" destId="{26FF5DBD-2A5B-4FDF-A534-0A28C719F815}" srcOrd="2" destOrd="0" parTransId="{4884EA1E-3108-42E4-8EB5-DEF4BB51294C}" sibTransId="{4F5CA0FD-BCB3-4854-B837-7A95FA273AED}"/>
    <dgm:cxn modelId="{E70452E9-4A34-4DD1-82C8-7A8C50171042}" srcId="{E2BE1B44-A0E0-462B-A45E-399EA3C7C935}" destId="{E69E4FAB-F645-4D99-967C-D34890023838}" srcOrd="1" destOrd="0" parTransId="{75C75855-1E05-4394-8017-8D178F7D7BF9}" sibTransId="{6F33DA9F-4F44-4866-AEA5-C90309310A4B}"/>
    <dgm:cxn modelId="{B0F758DC-25AB-478C-AF9F-35D4B544C5C8}" type="presOf" srcId="{26FF5DBD-2A5B-4FDF-A534-0A28C719F815}" destId="{50B8FA0A-D5A6-43DB-92A0-7D9E4D7EF24D}" srcOrd="0" destOrd="0" presId="urn:microsoft.com/office/officeart/2009/layout/CircleArrowProcess"/>
    <dgm:cxn modelId="{B3C743D5-2216-40A7-BD7C-7634BD045931}" type="presOf" srcId="{E69E4FAB-F645-4D99-967C-D34890023838}" destId="{6DB450D9-A21F-41B7-BBD3-BBBAE4658F70}" srcOrd="0" destOrd="0" presId="urn:microsoft.com/office/officeart/2009/layout/CircleArrowProcess"/>
    <dgm:cxn modelId="{CB73FBCA-4382-4ADB-AA60-667E9FC1F0ED}" type="presOf" srcId="{E2BE1B44-A0E0-462B-A45E-399EA3C7C935}" destId="{14DEE222-F21C-4035-B8B9-675CBF096D11}" srcOrd="0" destOrd="0" presId="urn:microsoft.com/office/officeart/2009/layout/CircleArrowProcess"/>
    <dgm:cxn modelId="{0F7A6E90-A76C-4E11-A63B-E17B732FAD7F}" type="presParOf" srcId="{14DEE222-F21C-4035-B8B9-675CBF096D11}" destId="{873E2E69-87DA-43BF-86DA-2253FEA6E32A}" srcOrd="0" destOrd="0" presId="urn:microsoft.com/office/officeart/2009/layout/CircleArrowProcess"/>
    <dgm:cxn modelId="{4F2CC94C-5820-4588-8E3F-07FFD65EF506}" type="presParOf" srcId="{873E2E69-87DA-43BF-86DA-2253FEA6E32A}" destId="{BEE3794B-F0F8-4F46-BF1A-3EA2713FE741}" srcOrd="0" destOrd="0" presId="urn:microsoft.com/office/officeart/2009/layout/CircleArrowProcess"/>
    <dgm:cxn modelId="{DA47B86F-3786-441A-85AF-6C6361BD34DE}" type="presParOf" srcId="{14DEE222-F21C-4035-B8B9-675CBF096D11}" destId="{82C40CEC-9D0F-4BA0-9E6B-CF446DA9DBE8}" srcOrd="1" destOrd="0" presId="urn:microsoft.com/office/officeart/2009/layout/CircleArrowProcess"/>
    <dgm:cxn modelId="{2CF38CE7-69FC-4892-9412-9DC58441FB7F}" type="presParOf" srcId="{14DEE222-F21C-4035-B8B9-675CBF096D11}" destId="{3990F6F5-E343-46B9-8CB6-45D8A14F0A2C}" srcOrd="2" destOrd="0" presId="urn:microsoft.com/office/officeart/2009/layout/CircleArrowProcess"/>
    <dgm:cxn modelId="{43BA4139-5E63-4E49-9474-5A2D69DF1FA0}" type="presParOf" srcId="{3990F6F5-E343-46B9-8CB6-45D8A14F0A2C}" destId="{429E2044-8415-4FDC-AEF2-EFCE5E58A815}" srcOrd="0" destOrd="0" presId="urn:microsoft.com/office/officeart/2009/layout/CircleArrowProcess"/>
    <dgm:cxn modelId="{62926A2F-849A-4A40-9A5E-5B7ABDFDDA1F}" type="presParOf" srcId="{14DEE222-F21C-4035-B8B9-675CBF096D11}" destId="{6DB450D9-A21F-41B7-BBD3-BBBAE4658F70}" srcOrd="3" destOrd="0" presId="urn:microsoft.com/office/officeart/2009/layout/CircleArrowProcess"/>
    <dgm:cxn modelId="{EBC6C8BA-D9CD-4311-8EFC-6D70D62E4AEF}" type="presParOf" srcId="{14DEE222-F21C-4035-B8B9-675CBF096D11}" destId="{09FAFF46-D6ED-4DA8-B81D-2755DD6C86DC}" srcOrd="4" destOrd="0" presId="urn:microsoft.com/office/officeart/2009/layout/CircleArrowProcess"/>
    <dgm:cxn modelId="{B1B79017-7B26-4346-9783-6A492AF0AE74}" type="presParOf" srcId="{09FAFF46-D6ED-4DA8-B81D-2755DD6C86DC}" destId="{5E3607BD-AA6E-4801-90B8-592ACD19C867}" srcOrd="0" destOrd="0" presId="urn:microsoft.com/office/officeart/2009/layout/CircleArrowProcess"/>
    <dgm:cxn modelId="{970A2D32-798C-435C-A3F0-2950534DC431}" type="presParOf" srcId="{14DEE222-F21C-4035-B8B9-675CBF096D11}" destId="{50B8FA0A-D5A6-43DB-92A0-7D9E4D7EF24D}"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3794B-F0F8-4F46-BF1A-3EA2713FE741}">
      <dsp:nvSpPr>
        <dsp:cNvPr id="0" name=""/>
        <dsp:cNvSpPr/>
      </dsp:nvSpPr>
      <dsp:spPr>
        <a:xfrm>
          <a:off x="947809" y="-6342"/>
          <a:ext cx="821437" cy="82156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40CEC-9D0F-4BA0-9E6B-CF446DA9DBE8}">
      <dsp:nvSpPr>
        <dsp:cNvPr id="0" name=""/>
        <dsp:cNvSpPr/>
      </dsp:nvSpPr>
      <dsp:spPr>
        <a:xfrm>
          <a:off x="1115451" y="296608"/>
          <a:ext cx="456457" cy="228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i="1" kern="1200" dirty="0"/>
            <a:t>People</a:t>
          </a:r>
        </a:p>
      </dsp:txBody>
      <dsp:txXfrm>
        <a:off x="1115451" y="296608"/>
        <a:ext cx="456457" cy="228173"/>
      </dsp:txXfrm>
    </dsp:sp>
    <dsp:sp modelId="{429E2044-8415-4FDC-AEF2-EFCE5E58A815}">
      <dsp:nvSpPr>
        <dsp:cNvPr id="0" name=""/>
        <dsp:cNvSpPr/>
      </dsp:nvSpPr>
      <dsp:spPr>
        <a:xfrm>
          <a:off x="705735" y="472048"/>
          <a:ext cx="821437" cy="82156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B450D9-A21F-41B7-BBD3-BBBAE4658F70}">
      <dsp:nvSpPr>
        <dsp:cNvPr id="0" name=""/>
        <dsp:cNvSpPr/>
      </dsp:nvSpPr>
      <dsp:spPr>
        <a:xfrm>
          <a:off x="888225" y="771388"/>
          <a:ext cx="456457" cy="228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i="1" kern="1200" dirty="0"/>
            <a:t>Process</a:t>
          </a:r>
        </a:p>
      </dsp:txBody>
      <dsp:txXfrm>
        <a:off x="888225" y="771388"/>
        <a:ext cx="456457" cy="228173"/>
      </dsp:txXfrm>
    </dsp:sp>
    <dsp:sp modelId="{5E3607BD-AA6E-4801-90B8-592ACD19C867}">
      <dsp:nvSpPr>
        <dsp:cNvPr id="0" name=""/>
        <dsp:cNvSpPr/>
      </dsp:nvSpPr>
      <dsp:spPr>
        <a:xfrm>
          <a:off x="992351" y="1000586"/>
          <a:ext cx="705742" cy="706024"/>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8FA0A-D5A6-43DB-92A0-7D9E4D7EF24D}">
      <dsp:nvSpPr>
        <dsp:cNvPr id="0" name=""/>
        <dsp:cNvSpPr/>
      </dsp:nvSpPr>
      <dsp:spPr>
        <a:xfrm>
          <a:off x="1116530" y="1246849"/>
          <a:ext cx="456457" cy="228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i="1" kern="1200" dirty="0"/>
            <a:t>Technology</a:t>
          </a:r>
        </a:p>
      </dsp:txBody>
      <dsp:txXfrm>
        <a:off x="1116530" y="1246849"/>
        <a:ext cx="456457" cy="22817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8A719A-E1FE-4252-9F14-5B949DDF1FE5}" type="datetimeFigureOut">
              <a:rPr lang="en-US" smtClean="0"/>
              <a:t>10/14/2019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946AAF-E1DE-4638-A366-1722FE31EDBB}" type="slidenum">
              <a:rPr lang="en-US" smtClean="0"/>
              <a:t>‹#›</a:t>
            </a:fld>
            <a:endParaRPr lang="en-US" dirty="0"/>
          </a:p>
        </p:txBody>
      </p:sp>
    </p:spTree>
    <p:extLst>
      <p:ext uri="{BB962C8B-B14F-4D97-AF65-F5344CB8AC3E}">
        <p14:creationId xmlns:p14="http://schemas.microsoft.com/office/powerpoint/2010/main" val="41922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46AAF-E1DE-4638-A366-1722FE31EDBB}" type="slidenum">
              <a:rPr lang="en-US" smtClean="0"/>
              <a:t>1</a:t>
            </a:fld>
            <a:endParaRPr lang="en-US" dirty="0"/>
          </a:p>
        </p:txBody>
      </p:sp>
    </p:spTree>
    <p:extLst>
      <p:ext uri="{BB962C8B-B14F-4D97-AF65-F5344CB8AC3E}">
        <p14:creationId xmlns:p14="http://schemas.microsoft.com/office/powerpoint/2010/main" val="2929996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46AAF-E1DE-4638-A366-1722FE31ED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363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46AAF-E1DE-4638-A366-1722FE31EDBB}" type="slidenum">
              <a:rPr lang="en-US" smtClean="0"/>
              <a:t>11</a:t>
            </a:fld>
            <a:endParaRPr lang="en-US" dirty="0"/>
          </a:p>
        </p:txBody>
      </p:sp>
    </p:spTree>
    <p:extLst>
      <p:ext uri="{BB962C8B-B14F-4D97-AF65-F5344CB8AC3E}">
        <p14:creationId xmlns:p14="http://schemas.microsoft.com/office/powerpoint/2010/main" val="311519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46AAF-E1DE-4638-A366-1722FE31EDBB}" type="slidenum">
              <a:rPr lang="en-US" smtClean="0"/>
              <a:t>12</a:t>
            </a:fld>
            <a:endParaRPr lang="en-US" dirty="0"/>
          </a:p>
        </p:txBody>
      </p:sp>
    </p:spTree>
    <p:extLst>
      <p:ext uri="{BB962C8B-B14F-4D97-AF65-F5344CB8AC3E}">
        <p14:creationId xmlns:p14="http://schemas.microsoft.com/office/powerpoint/2010/main" val="9235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46AAF-E1DE-4638-A366-1722FE31EDBB}" type="slidenum">
              <a:rPr lang="en-US" smtClean="0"/>
              <a:t>13</a:t>
            </a:fld>
            <a:endParaRPr lang="en-US" dirty="0"/>
          </a:p>
        </p:txBody>
      </p:sp>
    </p:spTree>
    <p:extLst>
      <p:ext uri="{BB962C8B-B14F-4D97-AF65-F5344CB8AC3E}">
        <p14:creationId xmlns:p14="http://schemas.microsoft.com/office/powerpoint/2010/main" val="154083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391275" cy="3595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15</a:t>
            </a:fld>
            <a:endParaRPr lang="en-US" dirty="0"/>
          </a:p>
        </p:txBody>
      </p:sp>
    </p:spTree>
    <p:extLst>
      <p:ext uri="{BB962C8B-B14F-4D97-AF65-F5344CB8AC3E}">
        <p14:creationId xmlns:p14="http://schemas.microsoft.com/office/powerpoint/2010/main" val="319607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18AF5-478D-4BA7-9826-95319B779ACC}" type="slidenum">
              <a:rPr lang="en-US" smtClean="0"/>
              <a:t>17</a:t>
            </a:fld>
            <a:endParaRPr lang="en-US" dirty="0"/>
          </a:p>
        </p:txBody>
      </p:sp>
    </p:spTree>
    <p:extLst>
      <p:ext uri="{BB962C8B-B14F-4D97-AF65-F5344CB8AC3E}">
        <p14:creationId xmlns:p14="http://schemas.microsoft.com/office/powerpoint/2010/main" val="199757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46AAF-E1DE-4638-A366-1722FE31EDBB}" type="slidenum">
              <a:rPr lang="en-US" smtClean="0"/>
              <a:t>18</a:t>
            </a:fld>
            <a:endParaRPr lang="en-US" dirty="0"/>
          </a:p>
        </p:txBody>
      </p:sp>
    </p:spTree>
    <p:extLst>
      <p:ext uri="{BB962C8B-B14F-4D97-AF65-F5344CB8AC3E}">
        <p14:creationId xmlns:p14="http://schemas.microsoft.com/office/powerpoint/2010/main" val="25696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46AAF-E1DE-4638-A366-1722FE31EDBB}" type="slidenum">
              <a:rPr lang="en-US" smtClean="0"/>
              <a:t>2</a:t>
            </a:fld>
            <a:endParaRPr lang="en-US" dirty="0"/>
          </a:p>
        </p:txBody>
      </p:sp>
    </p:spTree>
    <p:extLst>
      <p:ext uri="{BB962C8B-B14F-4D97-AF65-F5344CB8AC3E}">
        <p14:creationId xmlns:p14="http://schemas.microsoft.com/office/powerpoint/2010/main" val="261905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a:t>
            </a:fld>
            <a:endParaRPr lang="en-US" dirty="0"/>
          </a:p>
        </p:txBody>
      </p:sp>
    </p:spTree>
    <p:extLst>
      <p:ext uri="{BB962C8B-B14F-4D97-AF65-F5344CB8AC3E}">
        <p14:creationId xmlns:p14="http://schemas.microsoft.com/office/powerpoint/2010/main" val="243662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46AAF-E1DE-4638-A366-1722FE31EDBB}" type="slidenum">
              <a:rPr lang="en-US" smtClean="0"/>
              <a:t>4</a:t>
            </a:fld>
            <a:endParaRPr lang="en-US" dirty="0"/>
          </a:p>
        </p:txBody>
      </p:sp>
    </p:spTree>
    <p:extLst>
      <p:ext uri="{BB962C8B-B14F-4D97-AF65-F5344CB8AC3E}">
        <p14:creationId xmlns:p14="http://schemas.microsoft.com/office/powerpoint/2010/main" val="354449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46AAF-E1DE-4638-A366-1722FE31ED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66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46AAF-E1DE-4638-A366-1722FE31ED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20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46AAF-E1DE-4638-A366-1722FE31ED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777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46AAF-E1DE-4638-A366-1722FE31ED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1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46AAF-E1DE-4638-A366-1722FE31ED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46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P Level 1 - Description">
    <p:spTree>
      <p:nvGrpSpPr>
        <p:cNvPr id="1" name=""/>
        <p:cNvGrpSpPr/>
        <p:nvPr/>
      </p:nvGrpSpPr>
      <p:grpSpPr>
        <a:xfrm>
          <a:off x="0" y="0"/>
          <a:ext cx="0" cy="0"/>
          <a:chOff x="0" y="0"/>
          <a:chExt cx="0" cy="0"/>
        </a:xfrm>
      </p:grpSpPr>
      <p:sp>
        <p:nvSpPr>
          <p:cNvPr id="3" name="Rectangle 2"/>
          <p:cNvSpPr/>
          <p:nvPr/>
        </p:nvSpPr>
        <p:spPr>
          <a:xfrm>
            <a:off x="1295400" y="4552950"/>
            <a:ext cx="3657600" cy="590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r>
              <a:rPr lang="en-US" dirty="0"/>
              <a:t>© </a:t>
            </a:r>
            <a:r>
              <a:rPr lang="is-IS" dirty="0"/>
              <a:t>2019</a:t>
            </a:r>
            <a:r>
              <a:rPr lang="en-US" dirty="0"/>
              <a:t> Eaton. All Rights Reserved</a:t>
            </a:r>
          </a:p>
        </p:txBody>
      </p:sp>
      <p:sp>
        <p:nvSpPr>
          <p:cNvPr id="6" name="Slide Number Placeholder 5"/>
          <p:cNvSpPr>
            <a:spLocks noGrp="1"/>
          </p:cNvSpPr>
          <p:nvPr>
            <p:ph type="sldNum" sz="quarter" idx="12"/>
          </p:nvPr>
        </p:nvSpPr>
        <p:spPr/>
        <p:txBody>
          <a:bodyPr/>
          <a:lstStyle/>
          <a:p>
            <a:fld id="{B5530716-36E6-40F8-9830-ED96CA7196A9}" type="slidenum">
              <a:rPr lang="en-US" smtClean="0"/>
              <a:t>‹#›</a:t>
            </a:fld>
            <a:endParaRPr lang="en-US" dirty="0"/>
          </a:p>
        </p:txBody>
      </p:sp>
      <p:grpSp>
        <p:nvGrpSpPr>
          <p:cNvPr id="8" name="ipGroup1"/>
          <p:cNvGrpSpPr/>
          <p:nvPr/>
        </p:nvGrpSpPr>
        <p:grpSpPr>
          <a:xfrm>
            <a:off x="1333390" y="4730805"/>
            <a:ext cx="852064" cy="310677"/>
            <a:chOff x="2971800" y="4819118"/>
            <a:chExt cx="852064" cy="310677"/>
          </a:xfrm>
        </p:grpSpPr>
        <p:sp>
          <p:nvSpPr>
            <p:cNvPr id="9" name="TextBox 8"/>
            <p:cNvSpPr txBox="1"/>
            <p:nvPr userDrawn="1"/>
          </p:nvSpPr>
          <p:spPr>
            <a:xfrm>
              <a:off x="3326612" y="4851055"/>
              <a:ext cx="497252" cy="246221"/>
            </a:xfrm>
            <a:prstGeom prst="rect">
              <a:avLst/>
            </a:prstGeom>
            <a:noFill/>
          </p:spPr>
          <p:txBody>
            <a:bodyPr wrap="none" rtlCol="0">
              <a:spAutoFit/>
            </a:bodyPr>
            <a:lstStyle/>
            <a:p>
              <a:r>
                <a:rPr lang="en-US" sz="1000" dirty="0">
                  <a:solidFill>
                    <a:srgbClr val="769DB5"/>
                  </a:solidFill>
                </a:rPr>
                <a:t>Public</a:t>
              </a:r>
            </a:p>
          </p:txBody>
        </p:sp>
        <p:sp>
          <p:nvSpPr>
            <p:cNvPr id="10" name="Oval 9"/>
            <p:cNvSpPr/>
            <p:nvPr userDrawn="1"/>
          </p:nvSpPr>
          <p:spPr>
            <a:xfrm>
              <a:off x="3186475" y="4873425"/>
              <a:ext cx="200167" cy="200167"/>
            </a:xfrm>
            <a:prstGeom prst="ellipse">
              <a:avLst/>
            </a:prstGeom>
            <a:solidFill>
              <a:srgbClr val="76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3151220" y="4819118"/>
              <a:ext cx="276038" cy="307777"/>
            </a:xfrm>
            <a:prstGeom prst="rect">
              <a:avLst/>
            </a:prstGeom>
            <a:noFill/>
          </p:spPr>
          <p:txBody>
            <a:bodyPr wrap="none" rtlCol="0">
              <a:spAutoFit/>
            </a:bodyPr>
            <a:lstStyle/>
            <a:p>
              <a:r>
                <a:rPr lang="en-US" sz="1400" dirty="0">
                  <a:solidFill>
                    <a:schemeClr val="bg1"/>
                  </a:solidFill>
                </a:rPr>
                <a:t>1</a:t>
              </a:r>
            </a:p>
          </p:txBody>
        </p:sp>
        <p:sp>
          <p:nvSpPr>
            <p:cNvPr id="12" name="TextBox 11"/>
            <p:cNvSpPr txBox="1"/>
            <p:nvPr userDrawn="1"/>
          </p:nvSpPr>
          <p:spPr>
            <a:xfrm>
              <a:off x="2971800" y="4822018"/>
              <a:ext cx="284052" cy="307777"/>
            </a:xfrm>
            <a:prstGeom prst="rect">
              <a:avLst/>
            </a:prstGeom>
            <a:noFill/>
          </p:spPr>
          <p:txBody>
            <a:bodyPr wrap="none" rtlCol="0">
              <a:spAutoFit/>
            </a:bodyPr>
            <a:lstStyle/>
            <a:p>
              <a:r>
                <a:rPr lang="en-US" sz="1400" spc="-150" dirty="0">
                  <a:solidFill>
                    <a:srgbClr val="769DB5"/>
                  </a:solidFill>
                </a:rPr>
                <a:t>IP</a:t>
              </a:r>
            </a:p>
          </p:txBody>
        </p:sp>
      </p:grpSp>
      <p:grpSp>
        <p:nvGrpSpPr>
          <p:cNvPr id="4" name="Group 3"/>
          <p:cNvGrpSpPr/>
          <p:nvPr/>
        </p:nvGrpSpPr>
        <p:grpSpPr>
          <a:xfrm>
            <a:off x="3236612" y="1188303"/>
            <a:ext cx="2670777" cy="850047"/>
            <a:chOff x="2743200" y="1182559"/>
            <a:chExt cx="2670777" cy="850047"/>
          </a:xfrm>
        </p:grpSpPr>
        <p:sp>
          <p:nvSpPr>
            <p:cNvPr id="14" name="TextBox 13"/>
            <p:cNvSpPr txBox="1"/>
            <p:nvPr userDrawn="1"/>
          </p:nvSpPr>
          <p:spPr>
            <a:xfrm>
              <a:off x="4222625" y="1315724"/>
              <a:ext cx="1191352" cy="584775"/>
            </a:xfrm>
            <a:prstGeom prst="rect">
              <a:avLst/>
            </a:prstGeom>
            <a:noFill/>
          </p:spPr>
          <p:txBody>
            <a:bodyPr wrap="none" rtlCol="0">
              <a:spAutoFit/>
            </a:bodyPr>
            <a:lstStyle/>
            <a:p>
              <a:r>
                <a:rPr lang="en-US" sz="3200" dirty="0">
                  <a:solidFill>
                    <a:srgbClr val="769DB5"/>
                  </a:solidFill>
                </a:rPr>
                <a:t>Public</a:t>
              </a:r>
            </a:p>
          </p:txBody>
        </p:sp>
        <p:sp>
          <p:nvSpPr>
            <p:cNvPr id="15" name="Oval 14"/>
            <p:cNvSpPr/>
            <p:nvPr userDrawn="1"/>
          </p:nvSpPr>
          <p:spPr>
            <a:xfrm>
              <a:off x="3333510" y="1197989"/>
              <a:ext cx="834617" cy="834617"/>
            </a:xfrm>
            <a:prstGeom prst="ellipse">
              <a:avLst/>
            </a:prstGeom>
            <a:solidFill>
              <a:srgbClr val="76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3491310" y="1182559"/>
              <a:ext cx="497252" cy="830997"/>
            </a:xfrm>
            <a:prstGeom prst="rect">
              <a:avLst/>
            </a:prstGeom>
            <a:noFill/>
          </p:spPr>
          <p:txBody>
            <a:bodyPr wrap="none" rtlCol="0">
              <a:spAutoFit/>
            </a:bodyPr>
            <a:lstStyle/>
            <a:p>
              <a:r>
                <a:rPr lang="en-US" sz="4800" dirty="0">
                  <a:solidFill>
                    <a:schemeClr val="bg1"/>
                  </a:solidFill>
                </a:rPr>
                <a:t>1</a:t>
              </a:r>
            </a:p>
          </p:txBody>
        </p:sp>
        <p:sp>
          <p:nvSpPr>
            <p:cNvPr id="17" name="TextBox 16"/>
            <p:cNvSpPr txBox="1"/>
            <p:nvPr userDrawn="1"/>
          </p:nvSpPr>
          <p:spPr>
            <a:xfrm>
              <a:off x="2743200" y="1194651"/>
              <a:ext cx="619080" cy="830997"/>
            </a:xfrm>
            <a:prstGeom prst="rect">
              <a:avLst/>
            </a:prstGeom>
            <a:noFill/>
          </p:spPr>
          <p:txBody>
            <a:bodyPr wrap="none" rtlCol="0">
              <a:spAutoFit/>
            </a:bodyPr>
            <a:lstStyle/>
            <a:p>
              <a:r>
                <a:rPr lang="en-US" sz="4800" spc="-150" dirty="0">
                  <a:solidFill>
                    <a:srgbClr val="769DB5"/>
                  </a:solidFill>
                </a:rPr>
                <a:t>IP</a:t>
              </a:r>
            </a:p>
          </p:txBody>
        </p:sp>
      </p:grpSp>
      <p:sp>
        <p:nvSpPr>
          <p:cNvPr id="18" name="TextBox 17"/>
          <p:cNvSpPr txBox="1"/>
          <p:nvPr/>
        </p:nvSpPr>
        <p:spPr>
          <a:xfrm>
            <a:off x="609600" y="2343150"/>
            <a:ext cx="7924800" cy="2031325"/>
          </a:xfrm>
          <a:prstGeom prst="rect">
            <a:avLst/>
          </a:prstGeom>
          <a:noFill/>
        </p:spPr>
        <p:txBody>
          <a:bodyPr wrap="square" rtlCol="0">
            <a:spAutoFit/>
          </a:bodyPr>
          <a:lstStyle/>
          <a:p>
            <a:pPr lvl="0" algn="ctr"/>
            <a:r>
              <a:rPr lang="en-US" dirty="0">
                <a:solidFill>
                  <a:schemeClr val="tx1">
                    <a:lumMod val="75000"/>
                  </a:schemeClr>
                </a:solidFill>
              </a:rPr>
              <a:t>​Information that can be disclosed to anyone. It would not violate any individual’s right to privacy. Knowledge of this information does not expose Eaton to financial loss, embarrassment, compromise a competitive advantage or jeopardize the security of Eaton.</a:t>
            </a:r>
          </a:p>
          <a:p>
            <a:pPr lvl="0" algn="ctr"/>
            <a:r>
              <a:rPr lang="en-US" dirty="0">
                <a:solidFill>
                  <a:schemeClr val="tx1">
                    <a:lumMod val="75000"/>
                  </a:schemeClr>
                </a:solidFill>
              </a:rPr>
              <a:t> </a:t>
            </a:r>
          </a:p>
          <a:p>
            <a:pPr lvl="0" algn="ctr"/>
            <a:r>
              <a:rPr lang="en-US" dirty="0">
                <a:solidFill>
                  <a:schemeClr val="tx1">
                    <a:lumMod val="75000"/>
                  </a:schemeClr>
                </a:solidFill>
              </a:rPr>
              <a:t>No disclosure restrictions expected.  Data may be shared with any internal or external party.</a:t>
            </a:r>
          </a:p>
        </p:txBody>
      </p:sp>
      <p:sp>
        <p:nvSpPr>
          <p:cNvPr id="19" name="TextBox 18"/>
          <p:cNvSpPr txBox="1"/>
          <p:nvPr/>
        </p:nvSpPr>
        <p:spPr>
          <a:xfrm>
            <a:off x="908353" y="275167"/>
            <a:ext cx="5257800" cy="400110"/>
          </a:xfrm>
          <a:prstGeom prst="rect">
            <a:avLst/>
          </a:prstGeom>
          <a:noFill/>
        </p:spPr>
        <p:txBody>
          <a:bodyPr wrap="square" rtlCol="0">
            <a:spAutoFit/>
          </a:bodyPr>
          <a:lstStyle/>
          <a:p>
            <a:r>
              <a:rPr lang="en-US" sz="2000" dirty="0">
                <a:solidFill>
                  <a:srgbClr val="182028"/>
                </a:solidFill>
              </a:rPr>
              <a:t>Intellectual Property Level 1</a:t>
            </a:r>
          </a:p>
        </p:txBody>
      </p:sp>
      <p:sp>
        <p:nvSpPr>
          <p:cNvPr id="21" name="TextBox 20"/>
          <p:cNvSpPr txBox="1"/>
          <p:nvPr/>
        </p:nvSpPr>
        <p:spPr>
          <a:xfrm>
            <a:off x="914400" y="68818"/>
            <a:ext cx="6096000" cy="338554"/>
          </a:xfrm>
          <a:prstGeom prst="rect">
            <a:avLst/>
          </a:prstGeom>
          <a:noFill/>
        </p:spPr>
        <p:txBody>
          <a:bodyPr wrap="square" rtlCol="0">
            <a:spAutoFit/>
          </a:bodyPr>
          <a:lstStyle/>
          <a:p>
            <a:r>
              <a:rPr lang="en-US" sz="1600" b="0" dirty="0">
                <a:solidFill>
                  <a:srgbClr val="2E3E4D"/>
                </a:solidFill>
                <a:latin typeface="Calibri Light"/>
                <a:ea typeface="Open Sans Semibold" panose="020B0706030804020204" pitchFamily="34" charset="0"/>
                <a:cs typeface="Calibri Light"/>
              </a:rPr>
              <a:t>Cybersecurity Center</a:t>
            </a:r>
            <a:r>
              <a:rPr lang="en-US" sz="1600" b="0" baseline="0" dirty="0">
                <a:solidFill>
                  <a:srgbClr val="2E3E4D"/>
                </a:solidFill>
                <a:latin typeface="Calibri Light"/>
                <a:ea typeface="Open Sans Semibold" panose="020B0706030804020204" pitchFamily="34" charset="0"/>
                <a:cs typeface="Calibri Light"/>
              </a:rPr>
              <a:t> of Excellence</a:t>
            </a:r>
            <a:endParaRPr lang="en-US" sz="1600" b="0" dirty="0">
              <a:solidFill>
                <a:srgbClr val="2E3E4D"/>
              </a:solidFill>
              <a:latin typeface="Calibri Light"/>
              <a:ea typeface="Open Sans Semibold" panose="020B0706030804020204" pitchFamily="34" charset="0"/>
              <a:cs typeface="Calibri Light"/>
            </a:endParaRPr>
          </a:p>
        </p:txBody>
      </p:sp>
    </p:spTree>
    <p:extLst>
      <p:ext uri="{BB962C8B-B14F-4D97-AF65-F5344CB8AC3E}">
        <p14:creationId xmlns:p14="http://schemas.microsoft.com/office/powerpoint/2010/main" val="4033270648"/>
      </p:ext>
    </p:extLst>
  </p:cSld>
  <p:clrMapOvr>
    <a:masterClrMapping/>
  </p:clrMapOvr>
  <p:transition>
    <p:push dir="u"/>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P Badging Gu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Rectangle 1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z</a:t>
            </a:r>
          </a:p>
        </p:txBody>
      </p:sp>
      <p:sp>
        <p:nvSpPr>
          <p:cNvPr id="14" name="TextBox 13"/>
          <p:cNvSpPr txBox="1"/>
          <p:nvPr/>
        </p:nvSpPr>
        <p:spPr>
          <a:xfrm flipH="1">
            <a:off x="0" y="438150"/>
            <a:ext cx="9144000" cy="646331"/>
          </a:xfrm>
          <a:prstGeom prst="rect">
            <a:avLst/>
          </a:prstGeom>
          <a:noFill/>
        </p:spPr>
        <p:txBody>
          <a:bodyPr wrap="square" rtlCol="0">
            <a:spAutoFit/>
          </a:bodyPr>
          <a:lstStyle/>
          <a:p>
            <a:pPr algn="ctr"/>
            <a:r>
              <a:rPr lang="en-US" sz="3600" dirty="0">
                <a:solidFill>
                  <a:srgbClr val="007BC1"/>
                </a:solidFill>
              </a:rPr>
              <a:t>Intellectual Property Badging</a:t>
            </a:r>
          </a:p>
        </p:txBody>
      </p:sp>
      <p:sp>
        <p:nvSpPr>
          <p:cNvPr id="15" name="TextBox 14"/>
          <p:cNvSpPr txBox="1"/>
          <p:nvPr/>
        </p:nvSpPr>
        <p:spPr>
          <a:xfrm flipH="1">
            <a:off x="685800" y="1733550"/>
            <a:ext cx="7772400" cy="2554545"/>
          </a:xfrm>
          <a:prstGeom prst="rect">
            <a:avLst/>
          </a:prstGeom>
          <a:noFill/>
        </p:spPr>
        <p:txBody>
          <a:bodyPr wrap="square" rtlCol="0">
            <a:spAutoFit/>
          </a:bodyPr>
          <a:lstStyle/>
          <a:p>
            <a:pPr marL="457200" indent="-457200" algn="l">
              <a:buFont typeface="Arial" panose="020B0604020202020204" pitchFamily="34" charset="0"/>
              <a:buChar char="•"/>
            </a:pPr>
            <a:r>
              <a:rPr lang="en-US" sz="2000" dirty="0">
                <a:solidFill>
                  <a:srgbClr val="007BC1"/>
                </a:solidFill>
              </a:rPr>
              <a:t>Enter</a:t>
            </a:r>
            <a:r>
              <a:rPr lang="en-US" sz="2000" baseline="0" dirty="0">
                <a:solidFill>
                  <a:srgbClr val="007BC1"/>
                </a:solidFill>
              </a:rPr>
              <a:t> Master Slide Editor</a:t>
            </a:r>
          </a:p>
          <a:p>
            <a:pPr marL="914400" lvl="1" indent="-457200" algn="l">
              <a:buFont typeface="Arial" panose="020B0604020202020204" pitchFamily="34" charset="0"/>
              <a:buChar char="•"/>
            </a:pPr>
            <a:r>
              <a:rPr lang="en-US" sz="2000" baseline="0" dirty="0">
                <a:solidFill>
                  <a:srgbClr val="007BC1"/>
                </a:solidFill>
              </a:rPr>
              <a:t>View &gt; Slide Master</a:t>
            </a:r>
          </a:p>
          <a:p>
            <a:pPr marL="457200" lvl="0" indent="-457200" algn="l">
              <a:buFont typeface="Arial" panose="020B0604020202020204" pitchFamily="34" charset="0"/>
              <a:buChar char="•"/>
            </a:pPr>
            <a:r>
              <a:rPr lang="en-US" sz="2000" baseline="0" dirty="0">
                <a:solidFill>
                  <a:srgbClr val="007BC1"/>
                </a:solidFill>
              </a:rPr>
              <a:t>If you already have a IP Level set (2 by default)</a:t>
            </a:r>
          </a:p>
          <a:p>
            <a:pPr marL="1371600" lvl="2" indent="-457200" algn="l">
              <a:buFont typeface="Arial" panose="020B0604020202020204" pitchFamily="34" charset="0"/>
              <a:buChar char="•"/>
            </a:pPr>
            <a:r>
              <a:rPr lang="en-US" sz="2000" baseline="0" dirty="0">
                <a:solidFill>
                  <a:srgbClr val="007BC1"/>
                </a:solidFill>
              </a:rPr>
              <a:t>Delete the IP Level badge group from Master slides</a:t>
            </a:r>
          </a:p>
          <a:p>
            <a:pPr marL="457200" lvl="0" indent="-457200" algn="l">
              <a:buFont typeface="Arial" panose="020B0604020202020204" pitchFamily="34" charset="0"/>
              <a:buChar char="•"/>
            </a:pPr>
            <a:r>
              <a:rPr lang="en-US" sz="2000" baseline="0" dirty="0">
                <a:solidFill>
                  <a:srgbClr val="007BC1"/>
                </a:solidFill>
              </a:rPr>
              <a:t>Scroll to the bottom of the slide sidebar</a:t>
            </a:r>
          </a:p>
          <a:p>
            <a:pPr marL="457200" lvl="0" indent="-457200" algn="l">
              <a:buFont typeface="Arial" panose="020B0604020202020204" pitchFamily="34" charset="0"/>
              <a:buChar char="•"/>
            </a:pPr>
            <a:r>
              <a:rPr lang="en-US" sz="2000" baseline="0" dirty="0">
                <a:solidFill>
                  <a:srgbClr val="007BC1"/>
                </a:solidFill>
              </a:rPr>
              <a:t>Select the slide for the IP Level you need</a:t>
            </a:r>
          </a:p>
          <a:p>
            <a:pPr marL="457200" lvl="0" indent="-457200" algn="l">
              <a:buFont typeface="Arial" panose="020B0604020202020204" pitchFamily="34" charset="0"/>
              <a:buChar char="•"/>
            </a:pPr>
            <a:r>
              <a:rPr lang="en-US" sz="2000" baseline="0" dirty="0">
                <a:solidFill>
                  <a:srgbClr val="007BC1"/>
                </a:solidFill>
              </a:rPr>
              <a:t>Follow the directions on those slides</a:t>
            </a:r>
          </a:p>
          <a:p>
            <a:pPr marL="457200" lvl="0" indent="-457200" algn="l">
              <a:buFont typeface="Arial" panose="020B0604020202020204" pitchFamily="34" charset="0"/>
              <a:buChar char="•"/>
            </a:pPr>
            <a:r>
              <a:rPr lang="en-US" sz="2000" baseline="0" dirty="0">
                <a:solidFill>
                  <a:srgbClr val="007BC1"/>
                </a:solidFill>
              </a:rPr>
              <a:t>Display the correct description slide in your presentation</a:t>
            </a:r>
            <a:endParaRPr lang="en-US" sz="2000" dirty="0">
              <a:solidFill>
                <a:srgbClr val="007BC1"/>
              </a:solidFill>
            </a:endParaRPr>
          </a:p>
        </p:txBody>
      </p:sp>
    </p:spTree>
    <p:extLst>
      <p:ext uri="{BB962C8B-B14F-4D97-AF65-F5344CB8AC3E}">
        <p14:creationId xmlns:p14="http://schemas.microsoft.com/office/powerpoint/2010/main" val="2502069731"/>
      </p:ext>
    </p:extLst>
  </p:cSld>
  <p:clrMapOvr>
    <a:masterClrMapping/>
  </p:clrMapOvr>
  <p:transition>
    <p:push dir="u"/>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P Level 1">
    <p:spTree>
      <p:nvGrpSpPr>
        <p:cNvPr id="1" name=""/>
        <p:cNvGrpSpPr/>
        <p:nvPr/>
      </p:nvGrpSpPr>
      <p:grpSpPr>
        <a:xfrm>
          <a:off x="0" y="0"/>
          <a:ext cx="0" cy="0"/>
          <a:chOff x="0" y="0"/>
          <a:chExt cx="0" cy="0"/>
        </a:xfrm>
      </p:grpSpPr>
      <p:sp>
        <p:nvSpPr>
          <p:cNvPr id="14" name="Rectangle 13"/>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5530716-36E6-40F8-9830-ED96CA7196A9}" type="slidenum">
              <a:rPr lang="en-US" smtClean="0"/>
              <a:t>‹#›</a:t>
            </a:fld>
            <a:endParaRPr lang="en-US" dirty="0"/>
          </a:p>
        </p:txBody>
      </p:sp>
      <p:sp>
        <p:nvSpPr>
          <p:cNvPr id="5" name="TextBox 4"/>
          <p:cNvSpPr txBox="1"/>
          <p:nvPr/>
        </p:nvSpPr>
        <p:spPr>
          <a:xfrm flipH="1">
            <a:off x="0" y="1740252"/>
            <a:ext cx="9144000" cy="830997"/>
          </a:xfrm>
          <a:prstGeom prst="rect">
            <a:avLst/>
          </a:prstGeom>
          <a:noFill/>
        </p:spPr>
        <p:txBody>
          <a:bodyPr wrap="square" rtlCol="0">
            <a:spAutoFit/>
          </a:bodyPr>
          <a:lstStyle/>
          <a:p>
            <a:pPr algn="ctr"/>
            <a:r>
              <a:rPr lang="en-US" sz="4800" dirty="0">
                <a:solidFill>
                  <a:srgbClr val="007BC1"/>
                </a:solidFill>
              </a:rPr>
              <a:t>IP Level 1</a:t>
            </a:r>
          </a:p>
        </p:txBody>
      </p:sp>
      <p:grpSp>
        <p:nvGrpSpPr>
          <p:cNvPr id="6" name="ipGroup1"/>
          <p:cNvGrpSpPr/>
          <p:nvPr/>
        </p:nvGrpSpPr>
        <p:grpSpPr>
          <a:xfrm>
            <a:off x="1333390" y="4730805"/>
            <a:ext cx="852064" cy="310677"/>
            <a:chOff x="2971800" y="4819118"/>
            <a:chExt cx="852064" cy="310677"/>
          </a:xfrm>
        </p:grpSpPr>
        <p:sp>
          <p:nvSpPr>
            <p:cNvPr id="7" name="TextBox 6"/>
            <p:cNvSpPr txBox="1"/>
            <p:nvPr userDrawn="1"/>
          </p:nvSpPr>
          <p:spPr>
            <a:xfrm>
              <a:off x="3326612" y="4851055"/>
              <a:ext cx="497252" cy="246221"/>
            </a:xfrm>
            <a:prstGeom prst="rect">
              <a:avLst/>
            </a:prstGeom>
            <a:noFill/>
          </p:spPr>
          <p:txBody>
            <a:bodyPr wrap="none" rtlCol="0">
              <a:spAutoFit/>
            </a:bodyPr>
            <a:lstStyle/>
            <a:p>
              <a:r>
                <a:rPr lang="en-US" sz="1000" dirty="0">
                  <a:solidFill>
                    <a:srgbClr val="769DB5"/>
                  </a:solidFill>
                </a:rPr>
                <a:t>Public</a:t>
              </a:r>
            </a:p>
          </p:txBody>
        </p:sp>
        <p:sp>
          <p:nvSpPr>
            <p:cNvPr id="8" name="Oval 7"/>
            <p:cNvSpPr/>
            <p:nvPr userDrawn="1"/>
          </p:nvSpPr>
          <p:spPr>
            <a:xfrm>
              <a:off x="3186475" y="4873425"/>
              <a:ext cx="200167" cy="200167"/>
            </a:xfrm>
            <a:prstGeom prst="ellipse">
              <a:avLst/>
            </a:prstGeom>
            <a:solidFill>
              <a:srgbClr val="76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3151220" y="4819118"/>
              <a:ext cx="276038" cy="307777"/>
            </a:xfrm>
            <a:prstGeom prst="rect">
              <a:avLst/>
            </a:prstGeom>
            <a:noFill/>
          </p:spPr>
          <p:txBody>
            <a:bodyPr wrap="none" rtlCol="0">
              <a:spAutoFit/>
            </a:bodyPr>
            <a:lstStyle/>
            <a:p>
              <a:r>
                <a:rPr lang="en-US" sz="1400" dirty="0">
                  <a:solidFill>
                    <a:schemeClr val="bg1"/>
                  </a:solidFill>
                </a:rPr>
                <a:t>1</a:t>
              </a:r>
            </a:p>
          </p:txBody>
        </p:sp>
        <p:sp>
          <p:nvSpPr>
            <p:cNvPr id="10" name="TextBox 9"/>
            <p:cNvSpPr txBox="1"/>
            <p:nvPr userDrawn="1"/>
          </p:nvSpPr>
          <p:spPr>
            <a:xfrm>
              <a:off x="2971800" y="4822018"/>
              <a:ext cx="284052" cy="307777"/>
            </a:xfrm>
            <a:prstGeom prst="rect">
              <a:avLst/>
            </a:prstGeom>
            <a:noFill/>
          </p:spPr>
          <p:txBody>
            <a:bodyPr wrap="none" rtlCol="0">
              <a:spAutoFit/>
            </a:bodyPr>
            <a:lstStyle/>
            <a:p>
              <a:r>
                <a:rPr lang="en-US" sz="1400" spc="-150" dirty="0">
                  <a:solidFill>
                    <a:srgbClr val="769DB5"/>
                  </a:solidFill>
                </a:rPr>
                <a:t>IP</a:t>
              </a:r>
            </a:p>
          </p:txBody>
        </p:sp>
      </p:grpSp>
      <p:sp>
        <p:nvSpPr>
          <p:cNvPr id="11" name="TextBox 10"/>
          <p:cNvSpPr txBox="1"/>
          <p:nvPr/>
        </p:nvSpPr>
        <p:spPr>
          <a:xfrm>
            <a:off x="3124200" y="3992141"/>
            <a:ext cx="3746025" cy="369332"/>
          </a:xfrm>
          <a:prstGeom prst="rect">
            <a:avLst/>
          </a:prstGeom>
          <a:noFill/>
        </p:spPr>
        <p:txBody>
          <a:bodyPr wrap="none" rtlCol="0">
            <a:spAutoFit/>
          </a:bodyPr>
          <a:lstStyle/>
          <a:p>
            <a:r>
              <a:rPr lang="en-US" dirty="0">
                <a:solidFill>
                  <a:srgbClr val="007BC1"/>
                </a:solidFill>
              </a:rPr>
              <a:t>Then Paste on the Top</a:t>
            </a:r>
            <a:r>
              <a:rPr lang="en-US" baseline="0" dirty="0">
                <a:solidFill>
                  <a:srgbClr val="007BC1"/>
                </a:solidFill>
              </a:rPr>
              <a:t> Level Master(s)</a:t>
            </a:r>
            <a:endParaRPr lang="en-US" dirty="0">
              <a:solidFill>
                <a:srgbClr val="007BC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232" y="4063290"/>
            <a:ext cx="1156592" cy="482849"/>
          </a:xfrm>
          <a:prstGeom prst="rect">
            <a:avLst/>
          </a:prstGeom>
        </p:spPr>
      </p:pic>
      <p:sp>
        <p:nvSpPr>
          <p:cNvPr id="13" name="Rectangle 12"/>
          <p:cNvSpPr/>
          <p:nvPr/>
        </p:nvSpPr>
        <p:spPr>
          <a:xfrm>
            <a:off x="0" y="0"/>
            <a:ext cx="914400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3342244"/>
      </p:ext>
    </p:extLst>
  </p:cSld>
  <p:clrMapOvr>
    <a:masterClrMapping/>
  </p:clrMapOvr>
  <p:transition>
    <p:push dir="u"/>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P Level 2">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flipH="1">
            <a:off x="0" y="1740252"/>
            <a:ext cx="9144000" cy="830997"/>
          </a:xfrm>
          <a:prstGeom prst="rect">
            <a:avLst/>
          </a:prstGeom>
          <a:noFill/>
        </p:spPr>
        <p:txBody>
          <a:bodyPr wrap="square" rtlCol="0">
            <a:spAutoFit/>
          </a:bodyPr>
          <a:lstStyle/>
          <a:p>
            <a:pPr algn="ctr"/>
            <a:r>
              <a:rPr lang="en-US" sz="4800" dirty="0">
                <a:solidFill>
                  <a:srgbClr val="007BC1"/>
                </a:solidFill>
              </a:rPr>
              <a:t>IP Level 2</a:t>
            </a:r>
          </a:p>
        </p:txBody>
      </p:sp>
      <p:sp>
        <p:nvSpPr>
          <p:cNvPr id="11" name="TextBox 10"/>
          <p:cNvSpPr txBox="1"/>
          <p:nvPr/>
        </p:nvSpPr>
        <p:spPr>
          <a:xfrm>
            <a:off x="3124200" y="3992141"/>
            <a:ext cx="3746025" cy="369332"/>
          </a:xfrm>
          <a:prstGeom prst="rect">
            <a:avLst/>
          </a:prstGeom>
          <a:noFill/>
        </p:spPr>
        <p:txBody>
          <a:bodyPr wrap="none" rtlCol="0">
            <a:spAutoFit/>
          </a:bodyPr>
          <a:lstStyle/>
          <a:p>
            <a:r>
              <a:rPr lang="en-US" dirty="0">
                <a:solidFill>
                  <a:srgbClr val="007BC1"/>
                </a:solidFill>
              </a:rPr>
              <a:t>Then Paste on the Top</a:t>
            </a:r>
            <a:r>
              <a:rPr lang="en-US" baseline="0" dirty="0">
                <a:solidFill>
                  <a:srgbClr val="007BC1"/>
                </a:solidFill>
              </a:rPr>
              <a:t> Level Master(s)</a:t>
            </a:r>
            <a:endParaRPr lang="en-US" dirty="0">
              <a:solidFill>
                <a:srgbClr val="007BC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232" y="4063290"/>
            <a:ext cx="1156592" cy="482849"/>
          </a:xfrm>
          <a:prstGeom prst="rect">
            <a:avLst/>
          </a:prstGeom>
        </p:spPr>
      </p:pic>
      <p:grpSp>
        <p:nvGrpSpPr>
          <p:cNvPr id="14" name="ipGroup2"/>
          <p:cNvGrpSpPr/>
          <p:nvPr/>
        </p:nvGrpSpPr>
        <p:grpSpPr>
          <a:xfrm>
            <a:off x="1337756" y="4727905"/>
            <a:ext cx="948244" cy="310677"/>
            <a:chOff x="1337756" y="4727905"/>
            <a:chExt cx="948244" cy="310677"/>
          </a:xfrm>
        </p:grpSpPr>
        <p:sp>
          <p:nvSpPr>
            <p:cNvPr id="15" name="TextBox 14"/>
            <p:cNvSpPr txBox="1"/>
            <p:nvPr userDrawn="1"/>
          </p:nvSpPr>
          <p:spPr>
            <a:xfrm>
              <a:off x="1692568" y="4759842"/>
              <a:ext cx="593432" cy="246221"/>
            </a:xfrm>
            <a:prstGeom prst="rect">
              <a:avLst/>
            </a:prstGeom>
            <a:noFill/>
          </p:spPr>
          <p:txBody>
            <a:bodyPr wrap="none" rtlCol="0">
              <a:spAutoFit/>
            </a:bodyPr>
            <a:lstStyle/>
            <a:p>
              <a:r>
                <a:rPr lang="en-US" sz="1000" dirty="0">
                  <a:solidFill>
                    <a:srgbClr val="007BB7"/>
                  </a:solidFill>
                </a:rPr>
                <a:t>Internal</a:t>
              </a:r>
            </a:p>
          </p:txBody>
        </p:sp>
        <p:sp>
          <p:nvSpPr>
            <p:cNvPr id="16" name="Oval 15"/>
            <p:cNvSpPr/>
            <p:nvPr userDrawn="1"/>
          </p:nvSpPr>
          <p:spPr>
            <a:xfrm>
              <a:off x="1552431" y="4782212"/>
              <a:ext cx="200167" cy="200167"/>
            </a:xfrm>
            <a:prstGeom prst="ellipse">
              <a:avLst/>
            </a:prstGeom>
            <a:solidFill>
              <a:srgbClr val="007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1517176" y="4727905"/>
              <a:ext cx="276038" cy="307777"/>
            </a:xfrm>
            <a:prstGeom prst="rect">
              <a:avLst/>
            </a:prstGeom>
            <a:noFill/>
          </p:spPr>
          <p:txBody>
            <a:bodyPr wrap="none" rtlCol="0">
              <a:spAutoFit/>
            </a:bodyPr>
            <a:lstStyle/>
            <a:p>
              <a:r>
                <a:rPr lang="en-US" sz="1400" dirty="0">
                  <a:solidFill>
                    <a:schemeClr val="bg1"/>
                  </a:solidFill>
                </a:rPr>
                <a:t>2</a:t>
              </a:r>
            </a:p>
          </p:txBody>
        </p:sp>
        <p:sp>
          <p:nvSpPr>
            <p:cNvPr id="18" name="TextBox 17"/>
            <p:cNvSpPr txBox="1"/>
            <p:nvPr userDrawn="1"/>
          </p:nvSpPr>
          <p:spPr>
            <a:xfrm>
              <a:off x="1337756" y="4730805"/>
              <a:ext cx="284052" cy="307777"/>
            </a:xfrm>
            <a:prstGeom prst="rect">
              <a:avLst/>
            </a:prstGeom>
            <a:noFill/>
          </p:spPr>
          <p:txBody>
            <a:bodyPr wrap="none" rtlCol="0">
              <a:spAutoFit/>
            </a:bodyPr>
            <a:lstStyle/>
            <a:p>
              <a:r>
                <a:rPr lang="en-US" sz="1400" spc="-150" dirty="0">
                  <a:solidFill>
                    <a:srgbClr val="007BB7"/>
                  </a:solidFill>
                </a:rPr>
                <a:t>IP</a:t>
              </a:r>
            </a:p>
          </p:txBody>
        </p:sp>
      </p:grpSp>
    </p:spTree>
    <p:extLst>
      <p:ext uri="{BB962C8B-B14F-4D97-AF65-F5344CB8AC3E}">
        <p14:creationId xmlns:p14="http://schemas.microsoft.com/office/powerpoint/2010/main" val="457243246"/>
      </p:ext>
    </p:extLst>
  </p:cSld>
  <p:clrMapOvr>
    <a:masterClrMapping/>
  </p:clrMapOvr>
  <p:transition>
    <p:push dir="u"/>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P Level 3">
    <p:spTree>
      <p:nvGrpSpPr>
        <p:cNvPr id="1" name=""/>
        <p:cNvGrpSpPr/>
        <p:nvPr/>
      </p:nvGrpSpPr>
      <p:grpSpPr>
        <a:xfrm>
          <a:off x="0" y="0"/>
          <a:ext cx="0" cy="0"/>
          <a:chOff x="0" y="0"/>
          <a:chExt cx="0" cy="0"/>
        </a:xfrm>
      </p:grpSpPr>
      <p:sp>
        <p:nvSpPr>
          <p:cNvPr id="14" name="Rectangle 13"/>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5530716-36E6-40F8-9830-ED96CA7196A9}" type="slidenum">
              <a:rPr lang="en-US" smtClean="0"/>
              <a:t>‹#›</a:t>
            </a:fld>
            <a:endParaRPr lang="en-US" dirty="0"/>
          </a:p>
        </p:txBody>
      </p:sp>
      <p:sp>
        <p:nvSpPr>
          <p:cNvPr id="5" name="TextBox 4"/>
          <p:cNvSpPr txBox="1"/>
          <p:nvPr/>
        </p:nvSpPr>
        <p:spPr>
          <a:xfrm flipH="1">
            <a:off x="0" y="1740252"/>
            <a:ext cx="9144000" cy="830997"/>
          </a:xfrm>
          <a:prstGeom prst="rect">
            <a:avLst/>
          </a:prstGeom>
          <a:noFill/>
        </p:spPr>
        <p:txBody>
          <a:bodyPr wrap="square" rtlCol="0">
            <a:spAutoFit/>
          </a:bodyPr>
          <a:lstStyle/>
          <a:p>
            <a:pPr algn="ctr"/>
            <a:r>
              <a:rPr lang="en-US" sz="4800" dirty="0">
                <a:solidFill>
                  <a:srgbClr val="007BC1"/>
                </a:solidFill>
              </a:rPr>
              <a:t>IP Level 3</a:t>
            </a:r>
          </a:p>
        </p:txBody>
      </p:sp>
      <p:sp>
        <p:nvSpPr>
          <p:cNvPr id="11" name="TextBox 10"/>
          <p:cNvSpPr txBox="1"/>
          <p:nvPr/>
        </p:nvSpPr>
        <p:spPr>
          <a:xfrm>
            <a:off x="3124200" y="3992141"/>
            <a:ext cx="3746025" cy="369332"/>
          </a:xfrm>
          <a:prstGeom prst="rect">
            <a:avLst/>
          </a:prstGeom>
          <a:noFill/>
        </p:spPr>
        <p:txBody>
          <a:bodyPr wrap="none" rtlCol="0">
            <a:spAutoFit/>
          </a:bodyPr>
          <a:lstStyle/>
          <a:p>
            <a:r>
              <a:rPr lang="en-US" dirty="0">
                <a:solidFill>
                  <a:srgbClr val="007BC1"/>
                </a:solidFill>
              </a:rPr>
              <a:t>Then Paste on the Top</a:t>
            </a:r>
            <a:r>
              <a:rPr lang="en-US" baseline="0" dirty="0">
                <a:solidFill>
                  <a:srgbClr val="007BC1"/>
                </a:solidFill>
              </a:rPr>
              <a:t> Level Master(s)</a:t>
            </a:r>
            <a:endParaRPr lang="en-US" dirty="0">
              <a:solidFill>
                <a:srgbClr val="007BC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232" y="4063290"/>
            <a:ext cx="1156592" cy="482849"/>
          </a:xfrm>
          <a:prstGeom prst="rect">
            <a:avLst/>
          </a:prstGeom>
        </p:spPr>
      </p:pic>
      <p:sp>
        <p:nvSpPr>
          <p:cNvPr id="13" name="Rectangle 12"/>
          <p:cNvSpPr/>
          <p:nvPr/>
        </p:nvSpPr>
        <p:spPr>
          <a:xfrm>
            <a:off x="0" y="0"/>
            <a:ext cx="914400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ipGroup3"/>
          <p:cNvGrpSpPr/>
          <p:nvPr/>
        </p:nvGrpSpPr>
        <p:grpSpPr>
          <a:xfrm>
            <a:off x="1337756" y="4730501"/>
            <a:ext cx="1171061" cy="310677"/>
            <a:chOff x="3200400" y="4725005"/>
            <a:chExt cx="1171061" cy="310677"/>
          </a:xfrm>
        </p:grpSpPr>
        <p:sp>
          <p:nvSpPr>
            <p:cNvPr id="20" name="TextBox 19"/>
            <p:cNvSpPr txBox="1"/>
            <p:nvPr userDrawn="1"/>
          </p:nvSpPr>
          <p:spPr>
            <a:xfrm>
              <a:off x="3555212" y="4756942"/>
              <a:ext cx="816249" cy="246221"/>
            </a:xfrm>
            <a:prstGeom prst="rect">
              <a:avLst/>
            </a:prstGeom>
            <a:noFill/>
          </p:spPr>
          <p:txBody>
            <a:bodyPr wrap="none" rtlCol="0">
              <a:spAutoFit/>
            </a:bodyPr>
            <a:lstStyle/>
            <a:p>
              <a:r>
                <a:rPr lang="en-US" sz="1000" dirty="0">
                  <a:solidFill>
                    <a:srgbClr val="005F9E"/>
                  </a:solidFill>
                </a:rPr>
                <a:t>Confidential</a:t>
              </a:r>
            </a:p>
          </p:txBody>
        </p:sp>
        <p:sp>
          <p:nvSpPr>
            <p:cNvPr id="21" name="Oval 20"/>
            <p:cNvSpPr/>
            <p:nvPr userDrawn="1"/>
          </p:nvSpPr>
          <p:spPr>
            <a:xfrm>
              <a:off x="3415075" y="4779312"/>
              <a:ext cx="200167" cy="200167"/>
            </a:xfrm>
            <a:prstGeom prst="ellipse">
              <a:avLst/>
            </a:prstGeom>
            <a:solidFill>
              <a:srgbClr val="005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3379820" y="4725005"/>
              <a:ext cx="276038" cy="307777"/>
            </a:xfrm>
            <a:prstGeom prst="rect">
              <a:avLst/>
            </a:prstGeom>
            <a:noFill/>
          </p:spPr>
          <p:txBody>
            <a:bodyPr wrap="none" rtlCol="0">
              <a:spAutoFit/>
            </a:bodyPr>
            <a:lstStyle/>
            <a:p>
              <a:r>
                <a:rPr lang="en-US" sz="1400" dirty="0">
                  <a:solidFill>
                    <a:schemeClr val="bg1"/>
                  </a:solidFill>
                </a:rPr>
                <a:t>3</a:t>
              </a:r>
            </a:p>
          </p:txBody>
        </p:sp>
        <p:sp>
          <p:nvSpPr>
            <p:cNvPr id="23" name="TextBox 22"/>
            <p:cNvSpPr txBox="1"/>
            <p:nvPr userDrawn="1"/>
          </p:nvSpPr>
          <p:spPr>
            <a:xfrm>
              <a:off x="3200400" y="4727905"/>
              <a:ext cx="284052" cy="307777"/>
            </a:xfrm>
            <a:prstGeom prst="rect">
              <a:avLst/>
            </a:prstGeom>
            <a:noFill/>
          </p:spPr>
          <p:txBody>
            <a:bodyPr wrap="none" rtlCol="0">
              <a:spAutoFit/>
            </a:bodyPr>
            <a:lstStyle/>
            <a:p>
              <a:r>
                <a:rPr lang="en-US" sz="1400" spc="-150" dirty="0">
                  <a:solidFill>
                    <a:srgbClr val="005F9E"/>
                  </a:solidFill>
                </a:rPr>
                <a:t>IP</a:t>
              </a:r>
            </a:p>
          </p:txBody>
        </p:sp>
      </p:grpSp>
    </p:spTree>
    <p:extLst>
      <p:ext uri="{BB962C8B-B14F-4D97-AF65-F5344CB8AC3E}">
        <p14:creationId xmlns:p14="http://schemas.microsoft.com/office/powerpoint/2010/main" val="3051142942"/>
      </p:ext>
    </p:extLst>
  </p:cSld>
  <p:clrMapOvr>
    <a:masterClrMapping/>
  </p:clrMapOvr>
  <p:transition>
    <p:push dir="u"/>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P Level 4">
    <p:spTree>
      <p:nvGrpSpPr>
        <p:cNvPr id="1" name=""/>
        <p:cNvGrpSpPr/>
        <p:nvPr/>
      </p:nvGrpSpPr>
      <p:grpSpPr>
        <a:xfrm>
          <a:off x="0" y="0"/>
          <a:ext cx="0" cy="0"/>
          <a:chOff x="0" y="0"/>
          <a:chExt cx="0" cy="0"/>
        </a:xfrm>
      </p:grpSpPr>
      <p:sp>
        <p:nvSpPr>
          <p:cNvPr id="19" name="Rectangle 18"/>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5530716-36E6-40F8-9830-ED96CA7196A9}" type="slidenum">
              <a:rPr lang="en-US" smtClean="0"/>
              <a:t>‹#›</a:t>
            </a:fld>
            <a:endParaRPr lang="en-US" dirty="0"/>
          </a:p>
        </p:txBody>
      </p:sp>
      <p:sp>
        <p:nvSpPr>
          <p:cNvPr id="5" name="TextBox 4"/>
          <p:cNvSpPr txBox="1"/>
          <p:nvPr/>
        </p:nvSpPr>
        <p:spPr>
          <a:xfrm flipH="1">
            <a:off x="0" y="1740252"/>
            <a:ext cx="9144000" cy="830997"/>
          </a:xfrm>
          <a:prstGeom prst="rect">
            <a:avLst/>
          </a:prstGeom>
          <a:noFill/>
        </p:spPr>
        <p:txBody>
          <a:bodyPr wrap="square" rtlCol="0">
            <a:spAutoFit/>
          </a:bodyPr>
          <a:lstStyle/>
          <a:p>
            <a:pPr algn="ctr"/>
            <a:r>
              <a:rPr lang="en-US" sz="4800" dirty="0">
                <a:solidFill>
                  <a:srgbClr val="007BC1"/>
                </a:solidFill>
              </a:rPr>
              <a:t>IP Level 4</a:t>
            </a:r>
          </a:p>
        </p:txBody>
      </p:sp>
      <p:sp>
        <p:nvSpPr>
          <p:cNvPr id="11" name="TextBox 10"/>
          <p:cNvSpPr txBox="1"/>
          <p:nvPr/>
        </p:nvSpPr>
        <p:spPr>
          <a:xfrm>
            <a:off x="3124200" y="3992141"/>
            <a:ext cx="3746025" cy="369332"/>
          </a:xfrm>
          <a:prstGeom prst="rect">
            <a:avLst/>
          </a:prstGeom>
          <a:noFill/>
        </p:spPr>
        <p:txBody>
          <a:bodyPr wrap="none" rtlCol="0">
            <a:spAutoFit/>
          </a:bodyPr>
          <a:lstStyle/>
          <a:p>
            <a:r>
              <a:rPr lang="en-US" dirty="0">
                <a:solidFill>
                  <a:srgbClr val="007BC1"/>
                </a:solidFill>
              </a:rPr>
              <a:t>Then Paste on the Top</a:t>
            </a:r>
            <a:r>
              <a:rPr lang="en-US" baseline="0" dirty="0">
                <a:solidFill>
                  <a:srgbClr val="007BC1"/>
                </a:solidFill>
              </a:rPr>
              <a:t> Level Master(s)</a:t>
            </a:r>
            <a:endParaRPr lang="en-US" dirty="0">
              <a:solidFill>
                <a:srgbClr val="007BC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232" y="4063290"/>
            <a:ext cx="1156592" cy="482849"/>
          </a:xfrm>
          <a:prstGeom prst="rect">
            <a:avLst/>
          </a:prstGeom>
        </p:spPr>
      </p:pic>
      <p:sp>
        <p:nvSpPr>
          <p:cNvPr id="13" name="Rectangle 12"/>
          <p:cNvSpPr/>
          <p:nvPr/>
        </p:nvSpPr>
        <p:spPr>
          <a:xfrm>
            <a:off x="0" y="0"/>
            <a:ext cx="914400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ipGroup4"/>
          <p:cNvGrpSpPr/>
          <p:nvPr/>
        </p:nvGrpSpPr>
        <p:grpSpPr>
          <a:xfrm>
            <a:off x="1334353" y="4726413"/>
            <a:ext cx="1068469" cy="310677"/>
            <a:chOff x="3276600" y="4678090"/>
            <a:chExt cx="1068469" cy="310677"/>
          </a:xfrm>
        </p:grpSpPr>
        <p:sp>
          <p:nvSpPr>
            <p:cNvPr id="15" name="TextBox 14"/>
            <p:cNvSpPr txBox="1"/>
            <p:nvPr userDrawn="1"/>
          </p:nvSpPr>
          <p:spPr>
            <a:xfrm>
              <a:off x="3631412" y="4710027"/>
              <a:ext cx="713657" cy="246221"/>
            </a:xfrm>
            <a:prstGeom prst="rect">
              <a:avLst/>
            </a:prstGeom>
            <a:noFill/>
          </p:spPr>
          <p:txBody>
            <a:bodyPr wrap="none" rtlCol="0">
              <a:spAutoFit/>
            </a:bodyPr>
            <a:lstStyle/>
            <a:p>
              <a:r>
                <a:rPr lang="en-US" sz="1000" dirty="0">
                  <a:solidFill>
                    <a:srgbClr val="00416E"/>
                  </a:solidFill>
                </a:rPr>
                <a:t>Restricted</a:t>
              </a:r>
            </a:p>
          </p:txBody>
        </p:sp>
        <p:sp>
          <p:nvSpPr>
            <p:cNvPr id="16" name="Oval 15"/>
            <p:cNvSpPr/>
            <p:nvPr userDrawn="1"/>
          </p:nvSpPr>
          <p:spPr>
            <a:xfrm>
              <a:off x="3491275" y="4732397"/>
              <a:ext cx="200167" cy="200167"/>
            </a:xfrm>
            <a:prstGeom prst="ellipse">
              <a:avLst/>
            </a:prstGeom>
            <a:solidFill>
              <a:srgbClr val="004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3456020" y="4678090"/>
              <a:ext cx="276038" cy="307777"/>
            </a:xfrm>
            <a:prstGeom prst="rect">
              <a:avLst/>
            </a:prstGeom>
            <a:noFill/>
          </p:spPr>
          <p:txBody>
            <a:bodyPr wrap="none" rtlCol="0">
              <a:spAutoFit/>
            </a:bodyPr>
            <a:lstStyle/>
            <a:p>
              <a:r>
                <a:rPr lang="en-US" sz="1400" dirty="0">
                  <a:solidFill>
                    <a:schemeClr val="bg1"/>
                  </a:solidFill>
                </a:rPr>
                <a:t>4</a:t>
              </a:r>
            </a:p>
          </p:txBody>
        </p:sp>
        <p:sp>
          <p:nvSpPr>
            <p:cNvPr id="18" name="TextBox 17"/>
            <p:cNvSpPr txBox="1"/>
            <p:nvPr userDrawn="1"/>
          </p:nvSpPr>
          <p:spPr>
            <a:xfrm>
              <a:off x="3276600" y="4680990"/>
              <a:ext cx="284052" cy="307777"/>
            </a:xfrm>
            <a:prstGeom prst="rect">
              <a:avLst/>
            </a:prstGeom>
            <a:noFill/>
          </p:spPr>
          <p:txBody>
            <a:bodyPr wrap="none" rtlCol="0">
              <a:spAutoFit/>
            </a:bodyPr>
            <a:lstStyle/>
            <a:p>
              <a:r>
                <a:rPr lang="en-US" sz="1400" spc="-150" dirty="0">
                  <a:solidFill>
                    <a:srgbClr val="00416E"/>
                  </a:solidFill>
                </a:rPr>
                <a:t>IP</a:t>
              </a:r>
            </a:p>
          </p:txBody>
        </p:sp>
      </p:grpSp>
    </p:spTree>
    <p:extLst>
      <p:ext uri="{BB962C8B-B14F-4D97-AF65-F5344CB8AC3E}">
        <p14:creationId xmlns:p14="http://schemas.microsoft.com/office/powerpoint/2010/main" val="1204166096"/>
      </p:ext>
    </p:extLst>
  </p:cSld>
  <p:clrMapOvr>
    <a:masterClrMapping/>
  </p:clrMapOvr>
  <p:transition>
    <p:push dir="u"/>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P Level 1 - White on Color">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rgbClr val="007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flipH="1">
            <a:off x="0" y="1740252"/>
            <a:ext cx="9144000" cy="1200329"/>
          </a:xfrm>
          <a:prstGeom prst="rect">
            <a:avLst/>
          </a:prstGeom>
          <a:noFill/>
        </p:spPr>
        <p:txBody>
          <a:bodyPr wrap="square" rtlCol="0">
            <a:spAutoFit/>
          </a:bodyPr>
          <a:lstStyle/>
          <a:p>
            <a:pPr algn="ctr"/>
            <a:r>
              <a:rPr lang="en-US" sz="4800" dirty="0">
                <a:solidFill>
                  <a:schemeClr val="bg1"/>
                </a:solidFill>
              </a:rPr>
              <a:t>IP Level 1</a:t>
            </a:r>
          </a:p>
          <a:p>
            <a:pPr algn="ctr"/>
            <a:r>
              <a:rPr lang="en-US" sz="2400" dirty="0">
                <a:solidFill>
                  <a:schemeClr val="bg1"/>
                </a:solidFill>
              </a:rPr>
              <a:t>For Color/Photo Backgrounds</a:t>
            </a:r>
          </a:p>
        </p:txBody>
      </p:sp>
      <p:sp>
        <p:nvSpPr>
          <p:cNvPr id="11" name="TextBox 10"/>
          <p:cNvSpPr txBox="1"/>
          <p:nvPr/>
        </p:nvSpPr>
        <p:spPr>
          <a:xfrm>
            <a:off x="3124200" y="3992141"/>
            <a:ext cx="4905347" cy="646331"/>
          </a:xfrm>
          <a:prstGeom prst="rect">
            <a:avLst/>
          </a:prstGeom>
          <a:noFill/>
        </p:spPr>
        <p:txBody>
          <a:bodyPr wrap="none" rtlCol="0">
            <a:spAutoFit/>
          </a:bodyPr>
          <a:lstStyle/>
          <a:p>
            <a:r>
              <a:rPr lang="en-US" dirty="0">
                <a:solidFill>
                  <a:schemeClr val="bg1"/>
                </a:solidFill>
              </a:rPr>
              <a:t>Then Paste on the</a:t>
            </a:r>
            <a:r>
              <a:rPr lang="en-US" baseline="0" dirty="0">
                <a:solidFill>
                  <a:schemeClr val="bg1"/>
                </a:solidFill>
              </a:rPr>
              <a:t> </a:t>
            </a:r>
            <a:r>
              <a:rPr lang="en-US" i="1" baseline="0" dirty="0">
                <a:solidFill>
                  <a:schemeClr val="bg1"/>
                </a:solidFill>
              </a:rPr>
              <a:t>Title or Color Background Slides</a:t>
            </a:r>
          </a:p>
          <a:p>
            <a:r>
              <a:rPr lang="en-US" baseline="0" dirty="0">
                <a:solidFill>
                  <a:schemeClr val="bg1"/>
                </a:solidFill>
              </a:rPr>
              <a:t>Adjust color of the Number text as needed</a:t>
            </a:r>
            <a:endParaRPr lang="en-US"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232" y="4063290"/>
            <a:ext cx="1156591" cy="482849"/>
          </a:xfrm>
          <a:prstGeom prst="rect">
            <a:avLst/>
          </a:prstGeom>
        </p:spPr>
      </p:pic>
      <p:grpSp>
        <p:nvGrpSpPr>
          <p:cNvPr id="19" name="ipGroup2Splash"/>
          <p:cNvGrpSpPr/>
          <p:nvPr/>
        </p:nvGrpSpPr>
        <p:grpSpPr>
          <a:xfrm>
            <a:off x="1337756" y="4722295"/>
            <a:ext cx="852064" cy="316287"/>
            <a:chOff x="1337756" y="4722295"/>
            <a:chExt cx="852064" cy="316287"/>
          </a:xfrm>
        </p:grpSpPr>
        <p:sp>
          <p:nvSpPr>
            <p:cNvPr id="20" name="TextBox 19"/>
            <p:cNvSpPr txBox="1"/>
            <p:nvPr userDrawn="1"/>
          </p:nvSpPr>
          <p:spPr>
            <a:xfrm>
              <a:off x="1692568" y="4759842"/>
              <a:ext cx="497252" cy="246221"/>
            </a:xfrm>
            <a:prstGeom prst="rect">
              <a:avLst/>
            </a:prstGeom>
            <a:noFill/>
          </p:spPr>
          <p:txBody>
            <a:bodyPr wrap="none" rtlCol="0">
              <a:spAutoFit/>
            </a:bodyPr>
            <a:lstStyle/>
            <a:p>
              <a:r>
                <a:rPr lang="en-US" sz="1000" dirty="0">
                  <a:solidFill>
                    <a:schemeClr val="bg1"/>
                  </a:solidFill>
                </a:rPr>
                <a:t>Public</a:t>
              </a:r>
            </a:p>
          </p:txBody>
        </p:sp>
        <p:sp>
          <p:nvSpPr>
            <p:cNvPr id="21" name="Oval 20"/>
            <p:cNvSpPr/>
            <p:nvPr userDrawn="1"/>
          </p:nvSpPr>
          <p:spPr>
            <a:xfrm>
              <a:off x="1552431" y="4782212"/>
              <a:ext cx="200167" cy="200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517176" y="4722295"/>
              <a:ext cx="276038" cy="307777"/>
            </a:xfrm>
            <a:prstGeom prst="rect">
              <a:avLst/>
            </a:prstGeom>
            <a:noFill/>
          </p:spPr>
          <p:txBody>
            <a:bodyPr wrap="none" rtlCol="0">
              <a:spAutoFit/>
            </a:bodyPr>
            <a:lstStyle/>
            <a:p>
              <a:r>
                <a:rPr lang="en-US" sz="1400" dirty="0">
                  <a:solidFill>
                    <a:srgbClr val="007BB7"/>
                  </a:solidFill>
                </a:rPr>
                <a:t>1</a:t>
              </a:r>
            </a:p>
          </p:txBody>
        </p:sp>
        <p:sp>
          <p:nvSpPr>
            <p:cNvPr id="23" name="TextBox 22"/>
            <p:cNvSpPr txBox="1"/>
            <p:nvPr userDrawn="1"/>
          </p:nvSpPr>
          <p:spPr>
            <a:xfrm>
              <a:off x="1337756" y="4730805"/>
              <a:ext cx="284052" cy="307777"/>
            </a:xfrm>
            <a:prstGeom prst="rect">
              <a:avLst/>
            </a:prstGeom>
            <a:noFill/>
          </p:spPr>
          <p:txBody>
            <a:bodyPr wrap="none" rtlCol="0">
              <a:spAutoFit/>
            </a:bodyPr>
            <a:lstStyle/>
            <a:p>
              <a:r>
                <a:rPr lang="en-US" sz="1400" spc="-150" dirty="0">
                  <a:solidFill>
                    <a:schemeClr val="bg1"/>
                  </a:solidFill>
                </a:rPr>
                <a:t>IP</a:t>
              </a:r>
            </a:p>
          </p:txBody>
        </p:sp>
      </p:grpSp>
    </p:spTree>
    <p:extLst>
      <p:ext uri="{BB962C8B-B14F-4D97-AF65-F5344CB8AC3E}">
        <p14:creationId xmlns:p14="http://schemas.microsoft.com/office/powerpoint/2010/main" val="4265330443"/>
      </p:ext>
    </p:extLst>
  </p:cSld>
  <p:clrMapOvr>
    <a:masterClrMapping/>
  </p:clrMapOvr>
  <p:transition>
    <p:push dir="u"/>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P Level 2 - White on Color">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rgbClr val="007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flipH="1">
            <a:off x="0" y="1740252"/>
            <a:ext cx="9144000" cy="1200329"/>
          </a:xfrm>
          <a:prstGeom prst="rect">
            <a:avLst/>
          </a:prstGeom>
          <a:noFill/>
        </p:spPr>
        <p:txBody>
          <a:bodyPr wrap="square" rtlCol="0">
            <a:spAutoFit/>
          </a:bodyPr>
          <a:lstStyle/>
          <a:p>
            <a:pPr algn="ctr"/>
            <a:r>
              <a:rPr lang="en-US" sz="4800" dirty="0">
                <a:solidFill>
                  <a:schemeClr val="bg1"/>
                </a:solidFill>
              </a:rPr>
              <a:t>IP Level 2</a:t>
            </a:r>
          </a:p>
          <a:p>
            <a:pPr algn="ctr"/>
            <a:r>
              <a:rPr lang="en-US" sz="2400" dirty="0">
                <a:solidFill>
                  <a:schemeClr val="bg1"/>
                </a:solidFill>
              </a:rPr>
              <a:t>For Color/Photo Backgrounds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232" y="4063290"/>
            <a:ext cx="1156591" cy="482849"/>
          </a:xfrm>
          <a:prstGeom prst="rect">
            <a:avLst/>
          </a:prstGeom>
        </p:spPr>
      </p:pic>
      <p:grpSp>
        <p:nvGrpSpPr>
          <p:cNvPr id="19" name="ipGroup2Splash"/>
          <p:cNvGrpSpPr/>
          <p:nvPr/>
        </p:nvGrpSpPr>
        <p:grpSpPr>
          <a:xfrm>
            <a:off x="1337756" y="4722295"/>
            <a:ext cx="948244" cy="316287"/>
            <a:chOff x="1337756" y="4722295"/>
            <a:chExt cx="948244" cy="316287"/>
          </a:xfrm>
        </p:grpSpPr>
        <p:sp>
          <p:nvSpPr>
            <p:cNvPr id="20" name="TextBox 19"/>
            <p:cNvSpPr txBox="1"/>
            <p:nvPr userDrawn="1"/>
          </p:nvSpPr>
          <p:spPr>
            <a:xfrm>
              <a:off x="1692568" y="4759842"/>
              <a:ext cx="593432" cy="246221"/>
            </a:xfrm>
            <a:prstGeom prst="rect">
              <a:avLst/>
            </a:prstGeom>
            <a:noFill/>
          </p:spPr>
          <p:txBody>
            <a:bodyPr wrap="none" rtlCol="0">
              <a:spAutoFit/>
            </a:bodyPr>
            <a:lstStyle/>
            <a:p>
              <a:r>
                <a:rPr lang="en-US" sz="1000" dirty="0">
                  <a:solidFill>
                    <a:schemeClr val="bg1"/>
                  </a:solidFill>
                </a:rPr>
                <a:t>Internal</a:t>
              </a:r>
            </a:p>
          </p:txBody>
        </p:sp>
        <p:sp>
          <p:nvSpPr>
            <p:cNvPr id="21" name="Oval 20"/>
            <p:cNvSpPr/>
            <p:nvPr userDrawn="1"/>
          </p:nvSpPr>
          <p:spPr>
            <a:xfrm>
              <a:off x="1552431" y="4782212"/>
              <a:ext cx="200167" cy="200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517176" y="4722295"/>
              <a:ext cx="276038" cy="307777"/>
            </a:xfrm>
            <a:prstGeom prst="rect">
              <a:avLst/>
            </a:prstGeom>
            <a:noFill/>
          </p:spPr>
          <p:txBody>
            <a:bodyPr wrap="none" rtlCol="0">
              <a:spAutoFit/>
            </a:bodyPr>
            <a:lstStyle/>
            <a:p>
              <a:r>
                <a:rPr lang="en-US" sz="1400" dirty="0">
                  <a:solidFill>
                    <a:srgbClr val="007BB7"/>
                  </a:solidFill>
                </a:rPr>
                <a:t>2</a:t>
              </a:r>
            </a:p>
          </p:txBody>
        </p:sp>
        <p:sp>
          <p:nvSpPr>
            <p:cNvPr id="23" name="TextBox 22"/>
            <p:cNvSpPr txBox="1"/>
            <p:nvPr userDrawn="1"/>
          </p:nvSpPr>
          <p:spPr>
            <a:xfrm>
              <a:off x="1337756" y="4730805"/>
              <a:ext cx="284052" cy="307777"/>
            </a:xfrm>
            <a:prstGeom prst="rect">
              <a:avLst/>
            </a:prstGeom>
            <a:noFill/>
          </p:spPr>
          <p:txBody>
            <a:bodyPr wrap="none" rtlCol="0">
              <a:spAutoFit/>
            </a:bodyPr>
            <a:lstStyle/>
            <a:p>
              <a:r>
                <a:rPr lang="en-US" sz="1400" spc="-150" dirty="0">
                  <a:solidFill>
                    <a:schemeClr val="bg1"/>
                  </a:solidFill>
                </a:rPr>
                <a:t>IP</a:t>
              </a:r>
            </a:p>
          </p:txBody>
        </p:sp>
      </p:grpSp>
      <p:sp>
        <p:nvSpPr>
          <p:cNvPr id="14" name="TextBox 13"/>
          <p:cNvSpPr txBox="1"/>
          <p:nvPr/>
        </p:nvSpPr>
        <p:spPr>
          <a:xfrm>
            <a:off x="3124200" y="3992141"/>
            <a:ext cx="4905347" cy="646331"/>
          </a:xfrm>
          <a:prstGeom prst="rect">
            <a:avLst/>
          </a:prstGeom>
          <a:noFill/>
        </p:spPr>
        <p:txBody>
          <a:bodyPr wrap="none" rtlCol="0">
            <a:spAutoFit/>
          </a:bodyPr>
          <a:lstStyle/>
          <a:p>
            <a:r>
              <a:rPr lang="en-US" dirty="0">
                <a:solidFill>
                  <a:schemeClr val="bg1"/>
                </a:solidFill>
              </a:rPr>
              <a:t>Then Paste on the</a:t>
            </a:r>
            <a:r>
              <a:rPr lang="en-US" baseline="0" dirty="0">
                <a:solidFill>
                  <a:schemeClr val="bg1"/>
                </a:solidFill>
              </a:rPr>
              <a:t> </a:t>
            </a:r>
            <a:r>
              <a:rPr lang="en-US" i="1" baseline="0" dirty="0">
                <a:solidFill>
                  <a:schemeClr val="bg1"/>
                </a:solidFill>
              </a:rPr>
              <a:t>Title or Color Background Slides</a:t>
            </a:r>
          </a:p>
          <a:p>
            <a:r>
              <a:rPr lang="en-US" baseline="0" dirty="0">
                <a:solidFill>
                  <a:schemeClr val="bg1"/>
                </a:solidFill>
              </a:rPr>
              <a:t>Adjust color of the Number text as needed</a:t>
            </a:r>
            <a:endParaRPr lang="en-US" dirty="0">
              <a:solidFill>
                <a:schemeClr val="bg1"/>
              </a:solidFill>
            </a:endParaRPr>
          </a:p>
        </p:txBody>
      </p:sp>
    </p:spTree>
    <p:extLst>
      <p:ext uri="{BB962C8B-B14F-4D97-AF65-F5344CB8AC3E}">
        <p14:creationId xmlns:p14="http://schemas.microsoft.com/office/powerpoint/2010/main" val="45517100"/>
      </p:ext>
    </p:extLst>
  </p:cSld>
  <p:clrMapOvr>
    <a:masterClrMapping/>
  </p:clrMapOvr>
  <p:transition>
    <p:push dir="u"/>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P Level 3 - White on Color">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rgbClr val="007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flipH="1">
            <a:off x="0" y="1740252"/>
            <a:ext cx="9144000" cy="1200329"/>
          </a:xfrm>
          <a:prstGeom prst="rect">
            <a:avLst/>
          </a:prstGeom>
          <a:noFill/>
        </p:spPr>
        <p:txBody>
          <a:bodyPr wrap="square" rtlCol="0">
            <a:spAutoFit/>
          </a:bodyPr>
          <a:lstStyle/>
          <a:p>
            <a:pPr algn="ctr"/>
            <a:r>
              <a:rPr lang="en-US" sz="4800" dirty="0">
                <a:solidFill>
                  <a:schemeClr val="bg1"/>
                </a:solidFill>
              </a:rPr>
              <a:t>IP Level 3</a:t>
            </a:r>
          </a:p>
          <a:p>
            <a:pPr algn="ctr"/>
            <a:r>
              <a:rPr lang="en-US" sz="2400" dirty="0">
                <a:solidFill>
                  <a:schemeClr val="bg1"/>
                </a:solidFill>
              </a:rPr>
              <a:t>For Color/Photo Backgrounds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232" y="4063290"/>
            <a:ext cx="1156591" cy="482849"/>
          </a:xfrm>
          <a:prstGeom prst="rect">
            <a:avLst/>
          </a:prstGeom>
        </p:spPr>
      </p:pic>
      <p:grpSp>
        <p:nvGrpSpPr>
          <p:cNvPr id="19" name="ipGroup2Splash"/>
          <p:cNvGrpSpPr/>
          <p:nvPr/>
        </p:nvGrpSpPr>
        <p:grpSpPr>
          <a:xfrm>
            <a:off x="1337756" y="4722295"/>
            <a:ext cx="1171061" cy="316287"/>
            <a:chOff x="1337756" y="4722295"/>
            <a:chExt cx="1171061" cy="316287"/>
          </a:xfrm>
        </p:grpSpPr>
        <p:sp>
          <p:nvSpPr>
            <p:cNvPr id="20" name="TextBox 19"/>
            <p:cNvSpPr txBox="1"/>
            <p:nvPr userDrawn="1"/>
          </p:nvSpPr>
          <p:spPr>
            <a:xfrm>
              <a:off x="1692568" y="4759842"/>
              <a:ext cx="816249" cy="246221"/>
            </a:xfrm>
            <a:prstGeom prst="rect">
              <a:avLst/>
            </a:prstGeom>
            <a:noFill/>
          </p:spPr>
          <p:txBody>
            <a:bodyPr wrap="none" rtlCol="0">
              <a:spAutoFit/>
            </a:bodyPr>
            <a:lstStyle/>
            <a:p>
              <a:r>
                <a:rPr lang="en-US" sz="1000" dirty="0">
                  <a:solidFill>
                    <a:schemeClr val="bg1"/>
                  </a:solidFill>
                </a:rPr>
                <a:t>Confidential</a:t>
              </a:r>
            </a:p>
          </p:txBody>
        </p:sp>
        <p:sp>
          <p:nvSpPr>
            <p:cNvPr id="21" name="Oval 20"/>
            <p:cNvSpPr/>
            <p:nvPr userDrawn="1"/>
          </p:nvSpPr>
          <p:spPr>
            <a:xfrm>
              <a:off x="1552431" y="4782212"/>
              <a:ext cx="200167" cy="200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517176" y="4722295"/>
              <a:ext cx="276038" cy="307777"/>
            </a:xfrm>
            <a:prstGeom prst="rect">
              <a:avLst/>
            </a:prstGeom>
            <a:noFill/>
          </p:spPr>
          <p:txBody>
            <a:bodyPr wrap="none" rtlCol="0">
              <a:spAutoFit/>
            </a:bodyPr>
            <a:lstStyle/>
            <a:p>
              <a:r>
                <a:rPr lang="en-US" sz="1400" dirty="0">
                  <a:solidFill>
                    <a:srgbClr val="007BB7"/>
                  </a:solidFill>
                </a:rPr>
                <a:t>3</a:t>
              </a:r>
            </a:p>
          </p:txBody>
        </p:sp>
        <p:sp>
          <p:nvSpPr>
            <p:cNvPr id="23" name="TextBox 22"/>
            <p:cNvSpPr txBox="1"/>
            <p:nvPr userDrawn="1"/>
          </p:nvSpPr>
          <p:spPr>
            <a:xfrm>
              <a:off x="1337756" y="4730805"/>
              <a:ext cx="284052" cy="307777"/>
            </a:xfrm>
            <a:prstGeom prst="rect">
              <a:avLst/>
            </a:prstGeom>
            <a:noFill/>
          </p:spPr>
          <p:txBody>
            <a:bodyPr wrap="none" rtlCol="0">
              <a:spAutoFit/>
            </a:bodyPr>
            <a:lstStyle/>
            <a:p>
              <a:r>
                <a:rPr lang="en-US" sz="1400" spc="-150" dirty="0">
                  <a:solidFill>
                    <a:schemeClr val="bg1"/>
                  </a:solidFill>
                </a:rPr>
                <a:t>IP</a:t>
              </a:r>
            </a:p>
          </p:txBody>
        </p:sp>
      </p:grpSp>
      <p:sp>
        <p:nvSpPr>
          <p:cNvPr id="14" name="TextBox 13"/>
          <p:cNvSpPr txBox="1"/>
          <p:nvPr/>
        </p:nvSpPr>
        <p:spPr>
          <a:xfrm>
            <a:off x="3124200" y="3992141"/>
            <a:ext cx="4905347" cy="646331"/>
          </a:xfrm>
          <a:prstGeom prst="rect">
            <a:avLst/>
          </a:prstGeom>
          <a:noFill/>
        </p:spPr>
        <p:txBody>
          <a:bodyPr wrap="none" rtlCol="0">
            <a:spAutoFit/>
          </a:bodyPr>
          <a:lstStyle/>
          <a:p>
            <a:r>
              <a:rPr lang="en-US" dirty="0">
                <a:solidFill>
                  <a:schemeClr val="bg1"/>
                </a:solidFill>
              </a:rPr>
              <a:t>Then Paste on the</a:t>
            </a:r>
            <a:r>
              <a:rPr lang="en-US" baseline="0" dirty="0">
                <a:solidFill>
                  <a:schemeClr val="bg1"/>
                </a:solidFill>
              </a:rPr>
              <a:t> </a:t>
            </a:r>
            <a:r>
              <a:rPr lang="en-US" i="1" baseline="0" dirty="0">
                <a:solidFill>
                  <a:schemeClr val="bg1"/>
                </a:solidFill>
              </a:rPr>
              <a:t>Title or Color Background Slides</a:t>
            </a:r>
          </a:p>
          <a:p>
            <a:r>
              <a:rPr lang="en-US" baseline="0" dirty="0">
                <a:solidFill>
                  <a:schemeClr val="bg1"/>
                </a:solidFill>
              </a:rPr>
              <a:t>Adjust color of the Number text as needed</a:t>
            </a:r>
            <a:endParaRPr lang="en-US" dirty="0">
              <a:solidFill>
                <a:schemeClr val="bg1"/>
              </a:solidFill>
            </a:endParaRPr>
          </a:p>
        </p:txBody>
      </p:sp>
    </p:spTree>
    <p:extLst>
      <p:ext uri="{BB962C8B-B14F-4D97-AF65-F5344CB8AC3E}">
        <p14:creationId xmlns:p14="http://schemas.microsoft.com/office/powerpoint/2010/main" val="2966831504"/>
      </p:ext>
    </p:extLst>
  </p:cSld>
  <p:clrMapOvr>
    <a:masterClrMapping/>
  </p:clrMapOvr>
  <p:transition>
    <p:push dir="u"/>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P Level 4 - White On Color">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rgbClr val="007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flipH="1">
            <a:off x="0" y="1740252"/>
            <a:ext cx="9144000" cy="1200329"/>
          </a:xfrm>
          <a:prstGeom prst="rect">
            <a:avLst/>
          </a:prstGeom>
          <a:noFill/>
        </p:spPr>
        <p:txBody>
          <a:bodyPr wrap="square" rtlCol="0">
            <a:spAutoFit/>
          </a:bodyPr>
          <a:lstStyle/>
          <a:p>
            <a:pPr algn="ctr"/>
            <a:r>
              <a:rPr lang="en-US" sz="4800" dirty="0">
                <a:solidFill>
                  <a:schemeClr val="bg1"/>
                </a:solidFill>
              </a:rPr>
              <a:t>IP Level 4</a:t>
            </a:r>
          </a:p>
          <a:p>
            <a:pPr algn="ctr"/>
            <a:r>
              <a:rPr lang="en-US" sz="2400" dirty="0">
                <a:solidFill>
                  <a:schemeClr val="bg1"/>
                </a:solidFill>
              </a:rPr>
              <a:t>For Color/Photo Backgrounds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232" y="4063290"/>
            <a:ext cx="1156591" cy="482849"/>
          </a:xfrm>
          <a:prstGeom prst="rect">
            <a:avLst/>
          </a:prstGeom>
        </p:spPr>
      </p:pic>
      <p:grpSp>
        <p:nvGrpSpPr>
          <p:cNvPr id="19" name="ipGroup2Splash"/>
          <p:cNvGrpSpPr/>
          <p:nvPr/>
        </p:nvGrpSpPr>
        <p:grpSpPr>
          <a:xfrm>
            <a:off x="1337756" y="4722295"/>
            <a:ext cx="1068469" cy="316287"/>
            <a:chOff x="1337756" y="4722295"/>
            <a:chExt cx="1068469" cy="316287"/>
          </a:xfrm>
        </p:grpSpPr>
        <p:sp>
          <p:nvSpPr>
            <p:cNvPr id="20" name="TextBox 19"/>
            <p:cNvSpPr txBox="1"/>
            <p:nvPr userDrawn="1"/>
          </p:nvSpPr>
          <p:spPr>
            <a:xfrm>
              <a:off x="1692568" y="4759842"/>
              <a:ext cx="713657" cy="246221"/>
            </a:xfrm>
            <a:prstGeom prst="rect">
              <a:avLst/>
            </a:prstGeom>
            <a:noFill/>
          </p:spPr>
          <p:txBody>
            <a:bodyPr wrap="none" rtlCol="0">
              <a:spAutoFit/>
            </a:bodyPr>
            <a:lstStyle/>
            <a:p>
              <a:r>
                <a:rPr lang="en-US" sz="1000" dirty="0">
                  <a:solidFill>
                    <a:schemeClr val="bg1"/>
                  </a:solidFill>
                </a:rPr>
                <a:t>Restricted</a:t>
              </a:r>
            </a:p>
          </p:txBody>
        </p:sp>
        <p:sp>
          <p:nvSpPr>
            <p:cNvPr id="21" name="Oval 20"/>
            <p:cNvSpPr/>
            <p:nvPr userDrawn="1"/>
          </p:nvSpPr>
          <p:spPr>
            <a:xfrm>
              <a:off x="1552431" y="4782212"/>
              <a:ext cx="200167" cy="200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517176" y="4722295"/>
              <a:ext cx="276038" cy="307777"/>
            </a:xfrm>
            <a:prstGeom prst="rect">
              <a:avLst/>
            </a:prstGeom>
            <a:noFill/>
          </p:spPr>
          <p:txBody>
            <a:bodyPr wrap="none" rtlCol="0">
              <a:spAutoFit/>
            </a:bodyPr>
            <a:lstStyle/>
            <a:p>
              <a:r>
                <a:rPr lang="en-US" sz="1400" dirty="0">
                  <a:solidFill>
                    <a:srgbClr val="007BB7"/>
                  </a:solidFill>
                </a:rPr>
                <a:t>4</a:t>
              </a:r>
            </a:p>
          </p:txBody>
        </p:sp>
        <p:sp>
          <p:nvSpPr>
            <p:cNvPr id="23" name="TextBox 22"/>
            <p:cNvSpPr txBox="1"/>
            <p:nvPr userDrawn="1"/>
          </p:nvSpPr>
          <p:spPr>
            <a:xfrm>
              <a:off x="1337756" y="4730805"/>
              <a:ext cx="284052" cy="307777"/>
            </a:xfrm>
            <a:prstGeom prst="rect">
              <a:avLst/>
            </a:prstGeom>
            <a:noFill/>
          </p:spPr>
          <p:txBody>
            <a:bodyPr wrap="none" rtlCol="0">
              <a:spAutoFit/>
            </a:bodyPr>
            <a:lstStyle/>
            <a:p>
              <a:r>
                <a:rPr lang="en-US" sz="1400" spc="-150" dirty="0">
                  <a:solidFill>
                    <a:schemeClr val="bg1"/>
                  </a:solidFill>
                </a:rPr>
                <a:t>IP</a:t>
              </a:r>
            </a:p>
          </p:txBody>
        </p:sp>
      </p:grpSp>
      <p:sp>
        <p:nvSpPr>
          <p:cNvPr id="14" name="TextBox 13"/>
          <p:cNvSpPr txBox="1"/>
          <p:nvPr/>
        </p:nvSpPr>
        <p:spPr>
          <a:xfrm>
            <a:off x="3124200" y="3992141"/>
            <a:ext cx="4905347" cy="646331"/>
          </a:xfrm>
          <a:prstGeom prst="rect">
            <a:avLst/>
          </a:prstGeom>
          <a:noFill/>
        </p:spPr>
        <p:txBody>
          <a:bodyPr wrap="none" rtlCol="0">
            <a:spAutoFit/>
          </a:bodyPr>
          <a:lstStyle/>
          <a:p>
            <a:r>
              <a:rPr lang="en-US" dirty="0">
                <a:solidFill>
                  <a:schemeClr val="bg1"/>
                </a:solidFill>
              </a:rPr>
              <a:t>Then Paste on the</a:t>
            </a:r>
            <a:r>
              <a:rPr lang="en-US" baseline="0" dirty="0">
                <a:solidFill>
                  <a:schemeClr val="bg1"/>
                </a:solidFill>
              </a:rPr>
              <a:t> </a:t>
            </a:r>
            <a:r>
              <a:rPr lang="en-US" i="1" baseline="0" dirty="0">
                <a:solidFill>
                  <a:schemeClr val="bg1"/>
                </a:solidFill>
              </a:rPr>
              <a:t>Title or Color Background Slides</a:t>
            </a:r>
          </a:p>
          <a:p>
            <a:r>
              <a:rPr lang="en-US" baseline="0" dirty="0">
                <a:solidFill>
                  <a:schemeClr val="bg1"/>
                </a:solidFill>
              </a:rPr>
              <a:t>Adjust color of the Number text as needed</a:t>
            </a:r>
            <a:endParaRPr lang="en-US" dirty="0">
              <a:solidFill>
                <a:schemeClr val="bg1"/>
              </a:solidFill>
            </a:endParaRPr>
          </a:p>
        </p:txBody>
      </p:sp>
    </p:spTree>
    <p:extLst>
      <p:ext uri="{BB962C8B-B14F-4D97-AF65-F5344CB8AC3E}">
        <p14:creationId xmlns:p14="http://schemas.microsoft.com/office/powerpoint/2010/main" val="1988230833"/>
      </p:ext>
    </p:extLst>
  </p:cSld>
  <p:clrMapOvr>
    <a:masterClrMapping/>
  </p:clrMapOvr>
  <p:transition>
    <p:push dir="u"/>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US" dirty="0"/>
              <a:t>© 2019 Eaton. All Rights Reserved</a:t>
            </a:r>
          </a:p>
        </p:txBody>
      </p:sp>
      <p:grpSp>
        <p:nvGrpSpPr>
          <p:cNvPr id="8" name="Group 10"/>
          <p:cNvGrpSpPr>
            <a:grpSpLocks noChangeAspect="1"/>
          </p:cNvGrpSpPr>
          <p:nvPr/>
        </p:nvGrpSpPr>
        <p:grpSpPr bwMode="auto">
          <a:xfrm>
            <a:off x="457201" y="4776788"/>
            <a:ext cx="758922" cy="221629"/>
            <a:chOff x="1845" y="1827"/>
            <a:chExt cx="2070" cy="666"/>
          </a:xfrm>
          <a:solidFill>
            <a:schemeClr val="bg1"/>
          </a:solidFill>
        </p:grpSpPr>
        <p:sp>
          <p:nvSpPr>
            <p:cNvPr id="10" name="Freeform 11"/>
            <p:cNvSpPr>
              <a:spLocks noEditPoints="1"/>
            </p:cNvSpPr>
            <p:nvPr userDrawn="1"/>
          </p:nvSpPr>
          <p:spPr bwMode="auto">
            <a:xfrm>
              <a:off x="1845" y="1827"/>
              <a:ext cx="1529" cy="415"/>
            </a:xfrm>
            <a:custGeom>
              <a:avLst/>
              <a:gdLst>
                <a:gd name="T0" fmla="*/ 70 w 215"/>
                <a:gd name="T1" fmla="*/ 11 h 58"/>
                <a:gd name="T2" fmla="*/ 75 w 215"/>
                <a:gd name="T3" fmla="*/ 30 h 58"/>
                <a:gd name="T4" fmla="*/ 64 w 215"/>
                <a:gd name="T5" fmla="*/ 30 h 58"/>
                <a:gd name="T6" fmla="*/ 70 w 215"/>
                <a:gd name="T7" fmla="*/ 11 h 58"/>
                <a:gd name="T8" fmla="*/ 60 w 215"/>
                <a:gd name="T9" fmla="*/ 43 h 58"/>
                <a:gd name="T10" fmla="*/ 55 w 215"/>
                <a:gd name="T11" fmla="*/ 58 h 58"/>
                <a:gd name="T12" fmla="*/ 83 w 215"/>
                <a:gd name="T13" fmla="*/ 58 h 58"/>
                <a:gd name="T14" fmla="*/ 79 w 215"/>
                <a:gd name="T15" fmla="*/ 43 h 58"/>
                <a:gd name="T16" fmla="*/ 60 w 215"/>
                <a:gd name="T17" fmla="*/ 43 h 58"/>
                <a:gd name="T18" fmla="*/ 133 w 215"/>
                <a:gd name="T19" fmla="*/ 0 h 58"/>
                <a:gd name="T20" fmla="*/ 79 w 215"/>
                <a:gd name="T21" fmla="*/ 0 h 58"/>
                <a:gd name="T22" fmla="*/ 79 w 215"/>
                <a:gd name="T23" fmla="*/ 16 h 58"/>
                <a:gd name="T24" fmla="*/ 96 w 215"/>
                <a:gd name="T25" fmla="*/ 16 h 58"/>
                <a:gd name="T26" fmla="*/ 96 w 215"/>
                <a:gd name="T27" fmla="*/ 58 h 58"/>
                <a:gd name="T28" fmla="*/ 123 w 215"/>
                <a:gd name="T29" fmla="*/ 58 h 58"/>
                <a:gd name="T30" fmla="*/ 110 w 215"/>
                <a:gd name="T31" fmla="*/ 31 h 58"/>
                <a:gd name="T32" fmla="*/ 133 w 215"/>
                <a:gd name="T33" fmla="*/ 0 h 58"/>
                <a:gd name="T34" fmla="*/ 142 w 215"/>
                <a:gd name="T35" fmla="*/ 43 h 58"/>
                <a:gd name="T36" fmla="*/ 153 w 215"/>
                <a:gd name="T37" fmla="*/ 31 h 58"/>
                <a:gd name="T38" fmla="*/ 142 w 215"/>
                <a:gd name="T39" fmla="*/ 19 h 58"/>
                <a:gd name="T40" fmla="*/ 131 w 215"/>
                <a:gd name="T41" fmla="*/ 31 h 58"/>
                <a:gd name="T42" fmla="*/ 142 w 215"/>
                <a:gd name="T43" fmla="*/ 43 h 58"/>
                <a:gd name="T44" fmla="*/ 198 w 215"/>
                <a:gd name="T45" fmla="*/ 37 h 58"/>
                <a:gd name="T46" fmla="*/ 187 w 215"/>
                <a:gd name="T47" fmla="*/ 0 h 58"/>
                <a:gd name="T48" fmla="*/ 159 w 215"/>
                <a:gd name="T49" fmla="*/ 0 h 58"/>
                <a:gd name="T50" fmla="*/ 159 w 215"/>
                <a:gd name="T51" fmla="*/ 58 h 58"/>
                <a:gd name="T52" fmla="*/ 177 w 215"/>
                <a:gd name="T53" fmla="*/ 58 h 58"/>
                <a:gd name="T54" fmla="*/ 177 w 215"/>
                <a:gd name="T55" fmla="*/ 21 h 58"/>
                <a:gd name="T56" fmla="*/ 177 w 215"/>
                <a:gd name="T57" fmla="*/ 21 h 58"/>
                <a:gd name="T58" fmla="*/ 187 w 215"/>
                <a:gd name="T59" fmla="*/ 58 h 58"/>
                <a:gd name="T60" fmla="*/ 215 w 215"/>
                <a:gd name="T61" fmla="*/ 58 h 58"/>
                <a:gd name="T62" fmla="*/ 215 w 215"/>
                <a:gd name="T63" fmla="*/ 0 h 58"/>
                <a:gd name="T64" fmla="*/ 198 w 215"/>
                <a:gd name="T65" fmla="*/ 0 h 58"/>
                <a:gd name="T66" fmla="*/ 198 w 215"/>
                <a:gd name="T67" fmla="*/ 37 h 58"/>
                <a:gd name="T68" fmla="*/ 33 w 215"/>
                <a:gd name="T69" fmla="*/ 58 h 58"/>
                <a:gd name="T70" fmla="*/ 38 w 215"/>
                <a:gd name="T71" fmla="*/ 42 h 58"/>
                <a:gd name="T72" fmla="*/ 20 w 215"/>
                <a:gd name="T73" fmla="*/ 42 h 58"/>
                <a:gd name="T74" fmla="*/ 20 w 215"/>
                <a:gd name="T75" fmla="*/ 37 h 58"/>
                <a:gd name="T76" fmla="*/ 40 w 215"/>
                <a:gd name="T77" fmla="*/ 37 h 58"/>
                <a:gd name="T78" fmla="*/ 45 w 215"/>
                <a:gd name="T79" fmla="*/ 21 h 58"/>
                <a:gd name="T80" fmla="*/ 20 w 215"/>
                <a:gd name="T81" fmla="*/ 21 h 58"/>
                <a:gd name="T82" fmla="*/ 20 w 215"/>
                <a:gd name="T83" fmla="*/ 16 h 58"/>
                <a:gd name="T84" fmla="*/ 46 w 215"/>
                <a:gd name="T85" fmla="*/ 16 h 58"/>
                <a:gd name="T86" fmla="*/ 51 w 215"/>
                <a:gd name="T87" fmla="*/ 0 h 58"/>
                <a:gd name="T88" fmla="*/ 0 w 215"/>
                <a:gd name="T89" fmla="*/ 0 h 58"/>
                <a:gd name="T90" fmla="*/ 0 w 215"/>
                <a:gd name="T91" fmla="*/ 58 h 58"/>
                <a:gd name="T92" fmla="*/ 33 w 215"/>
                <a:gd name="T9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5" h="58">
                  <a:moveTo>
                    <a:pt x="70" y="11"/>
                  </a:moveTo>
                  <a:cubicBezTo>
                    <a:pt x="75" y="30"/>
                    <a:pt x="75" y="30"/>
                    <a:pt x="75" y="30"/>
                  </a:cubicBezTo>
                  <a:cubicBezTo>
                    <a:pt x="64" y="30"/>
                    <a:pt x="64" y="30"/>
                    <a:pt x="64" y="30"/>
                  </a:cubicBezTo>
                  <a:lnTo>
                    <a:pt x="70" y="11"/>
                  </a:lnTo>
                  <a:close/>
                  <a:moveTo>
                    <a:pt x="60" y="43"/>
                  </a:moveTo>
                  <a:cubicBezTo>
                    <a:pt x="55" y="58"/>
                    <a:pt x="55" y="58"/>
                    <a:pt x="55" y="58"/>
                  </a:cubicBezTo>
                  <a:cubicBezTo>
                    <a:pt x="83" y="58"/>
                    <a:pt x="83" y="58"/>
                    <a:pt x="83" y="58"/>
                  </a:cubicBezTo>
                  <a:cubicBezTo>
                    <a:pt x="79" y="43"/>
                    <a:pt x="79" y="43"/>
                    <a:pt x="79" y="43"/>
                  </a:cubicBezTo>
                  <a:lnTo>
                    <a:pt x="60" y="43"/>
                  </a:lnTo>
                  <a:close/>
                  <a:moveTo>
                    <a:pt x="133" y="0"/>
                  </a:moveTo>
                  <a:cubicBezTo>
                    <a:pt x="79" y="0"/>
                    <a:pt x="79" y="0"/>
                    <a:pt x="79" y="0"/>
                  </a:cubicBezTo>
                  <a:cubicBezTo>
                    <a:pt x="79" y="16"/>
                    <a:pt x="79" y="16"/>
                    <a:pt x="79" y="16"/>
                  </a:cubicBezTo>
                  <a:cubicBezTo>
                    <a:pt x="96" y="16"/>
                    <a:pt x="96" y="16"/>
                    <a:pt x="96" y="16"/>
                  </a:cubicBezTo>
                  <a:cubicBezTo>
                    <a:pt x="96" y="58"/>
                    <a:pt x="96" y="58"/>
                    <a:pt x="96" y="58"/>
                  </a:cubicBezTo>
                  <a:cubicBezTo>
                    <a:pt x="123" y="58"/>
                    <a:pt x="123" y="58"/>
                    <a:pt x="123" y="58"/>
                  </a:cubicBezTo>
                  <a:cubicBezTo>
                    <a:pt x="122" y="57"/>
                    <a:pt x="110" y="48"/>
                    <a:pt x="110" y="31"/>
                  </a:cubicBezTo>
                  <a:cubicBezTo>
                    <a:pt x="110" y="17"/>
                    <a:pt x="119" y="3"/>
                    <a:pt x="133" y="0"/>
                  </a:cubicBezTo>
                  <a:moveTo>
                    <a:pt x="142" y="43"/>
                  </a:moveTo>
                  <a:cubicBezTo>
                    <a:pt x="148" y="43"/>
                    <a:pt x="153" y="38"/>
                    <a:pt x="153" y="31"/>
                  </a:cubicBezTo>
                  <a:cubicBezTo>
                    <a:pt x="153" y="25"/>
                    <a:pt x="148" y="19"/>
                    <a:pt x="142" y="19"/>
                  </a:cubicBezTo>
                  <a:cubicBezTo>
                    <a:pt x="136" y="19"/>
                    <a:pt x="131" y="25"/>
                    <a:pt x="131" y="31"/>
                  </a:cubicBezTo>
                  <a:cubicBezTo>
                    <a:pt x="131" y="38"/>
                    <a:pt x="135" y="43"/>
                    <a:pt x="142" y="43"/>
                  </a:cubicBezTo>
                  <a:moveTo>
                    <a:pt x="198" y="37"/>
                  </a:moveTo>
                  <a:cubicBezTo>
                    <a:pt x="187" y="0"/>
                    <a:pt x="187" y="0"/>
                    <a:pt x="187" y="0"/>
                  </a:cubicBezTo>
                  <a:cubicBezTo>
                    <a:pt x="159" y="0"/>
                    <a:pt x="159" y="0"/>
                    <a:pt x="159" y="0"/>
                  </a:cubicBezTo>
                  <a:cubicBezTo>
                    <a:pt x="159" y="58"/>
                    <a:pt x="159" y="58"/>
                    <a:pt x="159" y="58"/>
                  </a:cubicBezTo>
                  <a:cubicBezTo>
                    <a:pt x="177" y="58"/>
                    <a:pt x="177" y="58"/>
                    <a:pt x="177" y="58"/>
                  </a:cubicBezTo>
                  <a:cubicBezTo>
                    <a:pt x="177" y="21"/>
                    <a:pt x="177" y="21"/>
                    <a:pt x="177" y="21"/>
                  </a:cubicBezTo>
                  <a:cubicBezTo>
                    <a:pt x="177" y="21"/>
                    <a:pt x="177" y="21"/>
                    <a:pt x="177" y="21"/>
                  </a:cubicBezTo>
                  <a:cubicBezTo>
                    <a:pt x="187" y="58"/>
                    <a:pt x="187" y="58"/>
                    <a:pt x="187" y="58"/>
                  </a:cubicBezTo>
                  <a:cubicBezTo>
                    <a:pt x="215" y="58"/>
                    <a:pt x="215" y="58"/>
                    <a:pt x="215" y="58"/>
                  </a:cubicBezTo>
                  <a:cubicBezTo>
                    <a:pt x="215" y="0"/>
                    <a:pt x="215" y="0"/>
                    <a:pt x="215" y="0"/>
                  </a:cubicBezTo>
                  <a:cubicBezTo>
                    <a:pt x="198" y="0"/>
                    <a:pt x="198" y="0"/>
                    <a:pt x="198" y="0"/>
                  </a:cubicBezTo>
                  <a:cubicBezTo>
                    <a:pt x="198" y="37"/>
                    <a:pt x="198" y="37"/>
                    <a:pt x="198" y="37"/>
                  </a:cubicBezTo>
                  <a:close/>
                  <a:moveTo>
                    <a:pt x="33" y="58"/>
                  </a:moveTo>
                  <a:cubicBezTo>
                    <a:pt x="38" y="42"/>
                    <a:pt x="38" y="42"/>
                    <a:pt x="38" y="42"/>
                  </a:cubicBezTo>
                  <a:cubicBezTo>
                    <a:pt x="20" y="42"/>
                    <a:pt x="20" y="42"/>
                    <a:pt x="20" y="42"/>
                  </a:cubicBezTo>
                  <a:cubicBezTo>
                    <a:pt x="20" y="37"/>
                    <a:pt x="20" y="37"/>
                    <a:pt x="20" y="37"/>
                  </a:cubicBezTo>
                  <a:cubicBezTo>
                    <a:pt x="40" y="37"/>
                    <a:pt x="40" y="37"/>
                    <a:pt x="40" y="37"/>
                  </a:cubicBezTo>
                  <a:cubicBezTo>
                    <a:pt x="45" y="21"/>
                    <a:pt x="45" y="21"/>
                    <a:pt x="45" y="21"/>
                  </a:cubicBezTo>
                  <a:cubicBezTo>
                    <a:pt x="20" y="21"/>
                    <a:pt x="20" y="21"/>
                    <a:pt x="20" y="21"/>
                  </a:cubicBezTo>
                  <a:cubicBezTo>
                    <a:pt x="20" y="16"/>
                    <a:pt x="20" y="16"/>
                    <a:pt x="20" y="16"/>
                  </a:cubicBezTo>
                  <a:cubicBezTo>
                    <a:pt x="46" y="16"/>
                    <a:pt x="46" y="16"/>
                    <a:pt x="46" y="16"/>
                  </a:cubicBezTo>
                  <a:cubicBezTo>
                    <a:pt x="51" y="0"/>
                    <a:pt x="51" y="0"/>
                    <a:pt x="51" y="0"/>
                  </a:cubicBezTo>
                  <a:cubicBezTo>
                    <a:pt x="0" y="0"/>
                    <a:pt x="0" y="0"/>
                    <a:pt x="0" y="0"/>
                  </a:cubicBezTo>
                  <a:cubicBezTo>
                    <a:pt x="0" y="58"/>
                    <a:pt x="0" y="58"/>
                    <a:pt x="0" y="58"/>
                  </a:cubicBezTo>
                  <a:lnTo>
                    <a:pt x="33"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2"/>
            <p:cNvSpPr>
              <a:spLocks noEditPoints="1"/>
            </p:cNvSpPr>
            <p:nvPr userDrawn="1"/>
          </p:nvSpPr>
          <p:spPr bwMode="auto">
            <a:xfrm>
              <a:off x="2179" y="2343"/>
              <a:ext cx="86" cy="114"/>
            </a:xfrm>
            <a:custGeom>
              <a:avLst/>
              <a:gdLst>
                <a:gd name="T0" fmla="*/ 4 w 12"/>
                <a:gd name="T1" fmla="*/ 0 h 16"/>
                <a:gd name="T2" fmla="*/ 8 w 12"/>
                <a:gd name="T3" fmla="*/ 0 h 16"/>
                <a:gd name="T4" fmla="*/ 11 w 12"/>
                <a:gd name="T5" fmla="*/ 4 h 16"/>
                <a:gd name="T6" fmla="*/ 6 w 12"/>
                <a:gd name="T7" fmla="*/ 9 h 16"/>
                <a:gd name="T8" fmla="*/ 3 w 12"/>
                <a:gd name="T9" fmla="*/ 9 h 16"/>
                <a:gd name="T10" fmla="*/ 2 w 12"/>
                <a:gd name="T11" fmla="*/ 16 h 16"/>
                <a:gd name="T12" fmla="*/ 0 w 12"/>
                <a:gd name="T13" fmla="*/ 16 h 16"/>
                <a:gd name="T14" fmla="*/ 4 w 12"/>
                <a:gd name="T15" fmla="*/ 0 h 16"/>
                <a:gd name="T16" fmla="*/ 3 w 12"/>
                <a:gd name="T17" fmla="*/ 8 h 16"/>
                <a:gd name="T18" fmla="*/ 6 w 12"/>
                <a:gd name="T19" fmla="*/ 8 h 16"/>
                <a:gd name="T20" fmla="*/ 9 w 12"/>
                <a:gd name="T21" fmla="*/ 4 h 16"/>
                <a:gd name="T22" fmla="*/ 7 w 12"/>
                <a:gd name="T23" fmla="*/ 1 h 16"/>
                <a:gd name="T24" fmla="*/ 5 w 12"/>
                <a:gd name="T25" fmla="*/ 1 h 16"/>
                <a:gd name="T26" fmla="*/ 3 w 12"/>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6">
                  <a:moveTo>
                    <a:pt x="4" y="0"/>
                  </a:moveTo>
                  <a:cubicBezTo>
                    <a:pt x="8" y="0"/>
                    <a:pt x="8" y="0"/>
                    <a:pt x="8" y="0"/>
                  </a:cubicBezTo>
                  <a:cubicBezTo>
                    <a:pt x="9" y="0"/>
                    <a:pt x="12" y="0"/>
                    <a:pt x="11" y="4"/>
                  </a:cubicBezTo>
                  <a:cubicBezTo>
                    <a:pt x="10" y="7"/>
                    <a:pt x="9" y="9"/>
                    <a:pt x="6" y="9"/>
                  </a:cubicBezTo>
                  <a:cubicBezTo>
                    <a:pt x="3" y="9"/>
                    <a:pt x="3" y="9"/>
                    <a:pt x="3" y="9"/>
                  </a:cubicBezTo>
                  <a:cubicBezTo>
                    <a:pt x="2" y="16"/>
                    <a:pt x="2" y="16"/>
                    <a:pt x="2" y="16"/>
                  </a:cubicBezTo>
                  <a:cubicBezTo>
                    <a:pt x="0" y="16"/>
                    <a:pt x="0" y="16"/>
                    <a:pt x="0" y="16"/>
                  </a:cubicBezTo>
                  <a:lnTo>
                    <a:pt x="4" y="0"/>
                  </a:lnTo>
                  <a:close/>
                  <a:moveTo>
                    <a:pt x="3" y="8"/>
                  </a:moveTo>
                  <a:cubicBezTo>
                    <a:pt x="6" y="8"/>
                    <a:pt x="6" y="8"/>
                    <a:pt x="6" y="8"/>
                  </a:cubicBezTo>
                  <a:cubicBezTo>
                    <a:pt x="8" y="8"/>
                    <a:pt x="9" y="7"/>
                    <a:pt x="9" y="4"/>
                  </a:cubicBezTo>
                  <a:cubicBezTo>
                    <a:pt x="10" y="2"/>
                    <a:pt x="9" y="1"/>
                    <a:pt x="7" y="1"/>
                  </a:cubicBezTo>
                  <a:cubicBezTo>
                    <a:pt x="5" y="1"/>
                    <a:pt x="5" y="1"/>
                    <a:pt x="5" y="1"/>
                  </a:cubicBezTo>
                  <a:lnTo>
                    <a:pt x="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3"/>
            <p:cNvSpPr>
              <a:spLocks noEditPoints="1"/>
            </p:cNvSpPr>
            <p:nvPr userDrawn="1"/>
          </p:nvSpPr>
          <p:spPr bwMode="auto">
            <a:xfrm>
              <a:off x="2250" y="2378"/>
              <a:ext cx="72" cy="86"/>
            </a:xfrm>
            <a:custGeom>
              <a:avLst/>
              <a:gdLst>
                <a:gd name="T0" fmla="*/ 1 w 10"/>
                <a:gd name="T1" fmla="*/ 7 h 12"/>
                <a:gd name="T2" fmla="*/ 1 w 10"/>
                <a:gd name="T3" fmla="*/ 4 h 12"/>
                <a:gd name="T4" fmla="*/ 6 w 10"/>
                <a:gd name="T5" fmla="*/ 0 h 12"/>
                <a:gd name="T6" fmla="*/ 9 w 10"/>
                <a:gd name="T7" fmla="*/ 4 h 12"/>
                <a:gd name="T8" fmla="*/ 8 w 10"/>
                <a:gd name="T9" fmla="*/ 7 h 12"/>
                <a:gd name="T10" fmla="*/ 3 w 10"/>
                <a:gd name="T11" fmla="*/ 12 h 12"/>
                <a:gd name="T12" fmla="*/ 1 w 10"/>
                <a:gd name="T13" fmla="*/ 7 h 12"/>
                <a:gd name="T14" fmla="*/ 6 w 10"/>
                <a:gd name="T15" fmla="*/ 9 h 12"/>
                <a:gd name="T16" fmla="*/ 7 w 10"/>
                <a:gd name="T17" fmla="*/ 6 h 12"/>
                <a:gd name="T18" fmla="*/ 6 w 10"/>
                <a:gd name="T19" fmla="*/ 1 h 12"/>
                <a:gd name="T20" fmla="*/ 2 w 10"/>
                <a:gd name="T21" fmla="*/ 6 h 12"/>
                <a:gd name="T22" fmla="*/ 2 w 10"/>
                <a:gd name="T23" fmla="*/ 9 h 12"/>
                <a:gd name="T24" fmla="*/ 4 w 10"/>
                <a:gd name="T25" fmla="*/ 11 h 12"/>
                <a:gd name="T26" fmla="*/ 6 w 10"/>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1" y="7"/>
                  </a:moveTo>
                  <a:cubicBezTo>
                    <a:pt x="1" y="4"/>
                    <a:pt x="1" y="4"/>
                    <a:pt x="1" y="4"/>
                  </a:cubicBezTo>
                  <a:cubicBezTo>
                    <a:pt x="1" y="3"/>
                    <a:pt x="2" y="0"/>
                    <a:pt x="6" y="0"/>
                  </a:cubicBezTo>
                  <a:cubicBezTo>
                    <a:pt x="10" y="0"/>
                    <a:pt x="9" y="3"/>
                    <a:pt x="9" y="4"/>
                  </a:cubicBezTo>
                  <a:cubicBezTo>
                    <a:pt x="8" y="7"/>
                    <a:pt x="8" y="7"/>
                    <a:pt x="8" y="7"/>
                  </a:cubicBezTo>
                  <a:cubicBezTo>
                    <a:pt x="8" y="10"/>
                    <a:pt x="6" y="12"/>
                    <a:pt x="3" y="12"/>
                  </a:cubicBezTo>
                  <a:cubicBezTo>
                    <a:pt x="1" y="12"/>
                    <a:pt x="0" y="10"/>
                    <a:pt x="1" y="7"/>
                  </a:cubicBezTo>
                  <a:close/>
                  <a:moveTo>
                    <a:pt x="6" y="9"/>
                  </a:moveTo>
                  <a:cubicBezTo>
                    <a:pt x="7" y="9"/>
                    <a:pt x="7" y="7"/>
                    <a:pt x="7" y="6"/>
                  </a:cubicBezTo>
                  <a:cubicBezTo>
                    <a:pt x="8" y="2"/>
                    <a:pt x="8" y="1"/>
                    <a:pt x="6" y="1"/>
                  </a:cubicBezTo>
                  <a:cubicBezTo>
                    <a:pt x="4" y="1"/>
                    <a:pt x="3" y="2"/>
                    <a:pt x="2" y="6"/>
                  </a:cubicBezTo>
                  <a:cubicBezTo>
                    <a:pt x="2" y="7"/>
                    <a:pt x="2" y="9"/>
                    <a:pt x="2" y="9"/>
                  </a:cubicBezTo>
                  <a:cubicBezTo>
                    <a:pt x="2" y="9"/>
                    <a:pt x="2" y="11"/>
                    <a:pt x="4" y="11"/>
                  </a:cubicBezTo>
                  <a:cubicBezTo>
                    <a:pt x="6" y="11"/>
                    <a:pt x="6"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4"/>
            <p:cNvSpPr>
              <a:spLocks/>
            </p:cNvSpPr>
            <p:nvPr userDrawn="1"/>
          </p:nvSpPr>
          <p:spPr bwMode="auto">
            <a:xfrm>
              <a:off x="2329" y="2378"/>
              <a:ext cx="106" cy="79"/>
            </a:xfrm>
            <a:custGeom>
              <a:avLst/>
              <a:gdLst>
                <a:gd name="T0" fmla="*/ 0 w 106"/>
                <a:gd name="T1" fmla="*/ 0 h 79"/>
                <a:gd name="T2" fmla="*/ 7 w 106"/>
                <a:gd name="T3" fmla="*/ 0 h 79"/>
                <a:gd name="T4" fmla="*/ 14 w 106"/>
                <a:gd name="T5" fmla="*/ 72 h 79"/>
                <a:gd name="T6" fmla="*/ 14 w 106"/>
                <a:gd name="T7" fmla="*/ 72 h 79"/>
                <a:gd name="T8" fmla="*/ 42 w 106"/>
                <a:gd name="T9" fmla="*/ 0 h 79"/>
                <a:gd name="T10" fmla="*/ 57 w 106"/>
                <a:gd name="T11" fmla="*/ 0 h 79"/>
                <a:gd name="T12" fmla="*/ 57 w 106"/>
                <a:gd name="T13" fmla="*/ 72 h 79"/>
                <a:gd name="T14" fmla="*/ 64 w 106"/>
                <a:gd name="T15" fmla="*/ 72 h 79"/>
                <a:gd name="T16" fmla="*/ 92 w 106"/>
                <a:gd name="T17" fmla="*/ 0 h 79"/>
                <a:gd name="T18" fmla="*/ 106 w 106"/>
                <a:gd name="T19" fmla="*/ 0 h 79"/>
                <a:gd name="T20" fmla="*/ 64 w 106"/>
                <a:gd name="T21" fmla="*/ 79 h 79"/>
                <a:gd name="T22" fmla="*/ 50 w 106"/>
                <a:gd name="T23" fmla="*/ 79 h 79"/>
                <a:gd name="T24" fmla="*/ 50 w 106"/>
                <a:gd name="T25" fmla="*/ 15 h 79"/>
                <a:gd name="T26" fmla="*/ 50 w 106"/>
                <a:gd name="T27" fmla="*/ 15 h 79"/>
                <a:gd name="T28" fmla="*/ 14 w 106"/>
                <a:gd name="T29" fmla="*/ 79 h 79"/>
                <a:gd name="T30" fmla="*/ 7 w 106"/>
                <a:gd name="T31" fmla="*/ 79 h 79"/>
                <a:gd name="T32" fmla="*/ 0 w 106"/>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79">
                  <a:moveTo>
                    <a:pt x="0" y="0"/>
                  </a:moveTo>
                  <a:lnTo>
                    <a:pt x="7" y="0"/>
                  </a:lnTo>
                  <a:lnTo>
                    <a:pt x="14" y="72"/>
                  </a:lnTo>
                  <a:lnTo>
                    <a:pt x="14" y="72"/>
                  </a:lnTo>
                  <a:lnTo>
                    <a:pt x="42" y="0"/>
                  </a:lnTo>
                  <a:lnTo>
                    <a:pt x="57" y="0"/>
                  </a:lnTo>
                  <a:lnTo>
                    <a:pt x="57" y="72"/>
                  </a:lnTo>
                  <a:lnTo>
                    <a:pt x="64" y="72"/>
                  </a:lnTo>
                  <a:lnTo>
                    <a:pt x="92" y="0"/>
                  </a:lnTo>
                  <a:lnTo>
                    <a:pt x="106" y="0"/>
                  </a:lnTo>
                  <a:lnTo>
                    <a:pt x="64" y="79"/>
                  </a:lnTo>
                  <a:lnTo>
                    <a:pt x="50" y="79"/>
                  </a:lnTo>
                  <a:lnTo>
                    <a:pt x="50" y="15"/>
                  </a:lnTo>
                  <a:lnTo>
                    <a:pt x="50" y="15"/>
                  </a:lnTo>
                  <a:lnTo>
                    <a:pt x="14" y="79"/>
                  </a:lnTo>
                  <a:lnTo>
                    <a:pt x="7" y="7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5"/>
            <p:cNvSpPr>
              <a:spLocks noEditPoints="1"/>
            </p:cNvSpPr>
            <p:nvPr userDrawn="1"/>
          </p:nvSpPr>
          <p:spPr bwMode="auto">
            <a:xfrm>
              <a:off x="2421" y="2378"/>
              <a:ext cx="78" cy="86"/>
            </a:xfrm>
            <a:custGeom>
              <a:avLst/>
              <a:gdLst>
                <a:gd name="T0" fmla="*/ 3 w 11"/>
                <a:gd name="T1" fmla="*/ 6 h 12"/>
                <a:gd name="T2" fmla="*/ 3 w 11"/>
                <a:gd name="T3" fmla="*/ 7 h 12"/>
                <a:gd name="T4" fmla="*/ 4 w 11"/>
                <a:gd name="T5" fmla="*/ 11 h 12"/>
                <a:gd name="T6" fmla="*/ 7 w 11"/>
                <a:gd name="T7" fmla="*/ 8 h 12"/>
                <a:gd name="T8" fmla="*/ 9 w 11"/>
                <a:gd name="T9" fmla="*/ 8 h 12"/>
                <a:gd name="T10" fmla="*/ 4 w 11"/>
                <a:gd name="T11" fmla="*/ 12 h 12"/>
                <a:gd name="T12" fmla="*/ 1 w 11"/>
                <a:gd name="T13" fmla="*/ 7 h 12"/>
                <a:gd name="T14" fmla="*/ 2 w 11"/>
                <a:gd name="T15" fmla="*/ 5 h 12"/>
                <a:gd name="T16" fmla="*/ 7 w 11"/>
                <a:gd name="T17" fmla="*/ 0 h 12"/>
                <a:gd name="T18" fmla="*/ 9 w 11"/>
                <a:gd name="T19" fmla="*/ 6 h 12"/>
                <a:gd name="T20" fmla="*/ 3 w 11"/>
                <a:gd name="T21" fmla="*/ 6 h 12"/>
                <a:gd name="T22" fmla="*/ 8 w 11"/>
                <a:gd name="T23" fmla="*/ 5 h 12"/>
                <a:gd name="T24" fmla="*/ 6 w 11"/>
                <a:gd name="T25" fmla="*/ 1 h 12"/>
                <a:gd name="T26" fmla="*/ 3 w 11"/>
                <a:gd name="T27" fmla="*/ 5 h 12"/>
                <a:gd name="T28" fmla="*/ 8 w 11"/>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3" y="6"/>
                  </a:moveTo>
                  <a:cubicBezTo>
                    <a:pt x="3" y="7"/>
                    <a:pt x="3" y="7"/>
                    <a:pt x="3" y="7"/>
                  </a:cubicBezTo>
                  <a:cubicBezTo>
                    <a:pt x="2" y="9"/>
                    <a:pt x="2" y="11"/>
                    <a:pt x="4" y="11"/>
                  </a:cubicBezTo>
                  <a:cubicBezTo>
                    <a:pt x="6" y="11"/>
                    <a:pt x="7" y="10"/>
                    <a:pt x="7" y="8"/>
                  </a:cubicBezTo>
                  <a:cubicBezTo>
                    <a:pt x="9" y="8"/>
                    <a:pt x="9" y="8"/>
                    <a:pt x="9" y="8"/>
                  </a:cubicBezTo>
                  <a:cubicBezTo>
                    <a:pt x="8" y="11"/>
                    <a:pt x="6" y="12"/>
                    <a:pt x="4" y="12"/>
                  </a:cubicBezTo>
                  <a:cubicBezTo>
                    <a:pt x="2" y="12"/>
                    <a:pt x="0" y="11"/>
                    <a:pt x="1" y="7"/>
                  </a:cubicBezTo>
                  <a:cubicBezTo>
                    <a:pt x="2" y="5"/>
                    <a:pt x="2" y="5"/>
                    <a:pt x="2" y="5"/>
                  </a:cubicBezTo>
                  <a:cubicBezTo>
                    <a:pt x="2" y="1"/>
                    <a:pt x="4" y="0"/>
                    <a:pt x="7" y="0"/>
                  </a:cubicBezTo>
                  <a:cubicBezTo>
                    <a:pt x="11" y="0"/>
                    <a:pt x="10" y="3"/>
                    <a:pt x="9" y="6"/>
                  </a:cubicBezTo>
                  <a:lnTo>
                    <a:pt x="3" y="6"/>
                  </a:lnTo>
                  <a:close/>
                  <a:moveTo>
                    <a:pt x="8" y="5"/>
                  </a:moveTo>
                  <a:cubicBezTo>
                    <a:pt x="9" y="3"/>
                    <a:pt x="9" y="1"/>
                    <a:pt x="6" y="1"/>
                  </a:cubicBezTo>
                  <a:cubicBezTo>
                    <a:pt x="4" y="1"/>
                    <a:pt x="4" y="3"/>
                    <a:pt x="3" y="5"/>
                  </a:cubicBez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6"/>
            <p:cNvSpPr>
              <a:spLocks/>
            </p:cNvSpPr>
            <p:nvPr userDrawn="1"/>
          </p:nvSpPr>
          <p:spPr bwMode="auto">
            <a:xfrm>
              <a:off x="2499" y="2378"/>
              <a:ext cx="50" cy="79"/>
            </a:xfrm>
            <a:custGeom>
              <a:avLst/>
              <a:gdLst>
                <a:gd name="T0" fmla="*/ 3 w 7"/>
                <a:gd name="T1" fmla="*/ 2 h 11"/>
                <a:gd name="T2" fmla="*/ 3 w 7"/>
                <a:gd name="T3" fmla="*/ 2 h 11"/>
                <a:gd name="T4" fmla="*/ 7 w 7"/>
                <a:gd name="T5" fmla="*/ 0 h 11"/>
                <a:gd name="T6" fmla="*/ 6 w 7"/>
                <a:gd name="T7" fmla="*/ 1 h 11"/>
                <a:gd name="T8" fmla="*/ 3 w 7"/>
                <a:gd name="T9" fmla="*/ 4 h 11"/>
                <a:gd name="T10" fmla="*/ 1 w 7"/>
                <a:gd name="T11" fmla="*/ 11 h 11"/>
                <a:gd name="T12" fmla="*/ 0 w 7"/>
                <a:gd name="T13" fmla="*/ 11 h 11"/>
                <a:gd name="T14" fmla="*/ 2 w 7"/>
                <a:gd name="T15" fmla="*/ 0 h 11"/>
                <a:gd name="T16" fmla="*/ 3 w 7"/>
                <a:gd name="T17" fmla="*/ 0 h 11"/>
                <a:gd name="T18" fmla="*/ 3 w 7"/>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3" y="2"/>
                  </a:moveTo>
                  <a:cubicBezTo>
                    <a:pt x="3" y="2"/>
                    <a:pt x="3" y="2"/>
                    <a:pt x="3" y="2"/>
                  </a:cubicBezTo>
                  <a:cubicBezTo>
                    <a:pt x="4" y="1"/>
                    <a:pt x="5" y="0"/>
                    <a:pt x="7" y="0"/>
                  </a:cubicBezTo>
                  <a:cubicBezTo>
                    <a:pt x="6" y="1"/>
                    <a:pt x="6" y="1"/>
                    <a:pt x="6" y="1"/>
                  </a:cubicBezTo>
                  <a:cubicBezTo>
                    <a:pt x="5" y="1"/>
                    <a:pt x="3" y="2"/>
                    <a:pt x="3" y="4"/>
                  </a:cubicBezTo>
                  <a:cubicBezTo>
                    <a:pt x="1" y="11"/>
                    <a:pt x="1" y="11"/>
                    <a:pt x="1" y="11"/>
                  </a:cubicBezTo>
                  <a:cubicBezTo>
                    <a:pt x="0" y="11"/>
                    <a:pt x="0" y="11"/>
                    <a:pt x="0" y="11"/>
                  </a:cubicBezTo>
                  <a:cubicBezTo>
                    <a:pt x="2" y="0"/>
                    <a:pt x="2" y="0"/>
                    <a:pt x="2" y="0"/>
                  </a:cubicBezTo>
                  <a:cubicBezTo>
                    <a:pt x="3" y="0"/>
                    <a:pt x="3" y="0"/>
                    <a:pt x="3" y="0"/>
                  </a:cubicBez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7"/>
            <p:cNvSpPr>
              <a:spLocks noEditPoints="1"/>
            </p:cNvSpPr>
            <p:nvPr userDrawn="1"/>
          </p:nvSpPr>
          <p:spPr bwMode="auto">
            <a:xfrm>
              <a:off x="2542" y="2343"/>
              <a:ext cx="36" cy="114"/>
            </a:xfrm>
            <a:custGeom>
              <a:avLst/>
              <a:gdLst>
                <a:gd name="T0" fmla="*/ 0 w 36"/>
                <a:gd name="T1" fmla="*/ 114 h 114"/>
                <a:gd name="T2" fmla="*/ 14 w 36"/>
                <a:gd name="T3" fmla="*/ 35 h 114"/>
                <a:gd name="T4" fmla="*/ 29 w 36"/>
                <a:gd name="T5" fmla="*/ 35 h 114"/>
                <a:gd name="T6" fmla="*/ 7 w 36"/>
                <a:gd name="T7" fmla="*/ 114 h 114"/>
                <a:gd name="T8" fmla="*/ 0 w 36"/>
                <a:gd name="T9" fmla="*/ 114 h 114"/>
                <a:gd name="T10" fmla="*/ 21 w 36"/>
                <a:gd name="T11" fmla="*/ 14 h 114"/>
                <a:gd name="T12" fmla="*/ 21 w 36"/>
                <a:gd name="T13" fmla="*/ 0 h 114"/>
                <a:gd name="T14" fmla="*/ 36 w 36"/>
                <a:gd name="T15" fmla="*/ 0 h 114"/>
                <a:gd name="T16" fmla="*/ 29 w 36"/>
                <a:gd name="T17" fmla="*/ 14 h 114"/>
                <a:gd name="T18" fmla="*/ 21 w 36"/>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14">
                  <a:moveTo>
                    <a:pt x="0" y="114"/>
                  </a:moveTo>
                  <a:lnTo>
                    <a:pt x="14" y="35"/>
                  </a:lnTo>
                  <a:lnTo>
                    <a:pt x="29" y="35"/>
                  </a:lnTo>
                  <a:lnTo>
                    <a:pt x="7" y="114"/>
                  </a:lnTo>
                  <a:lnTo>
                    <a:pt x="0" y="114"/>
                  </a:lnTo>
                  <a:close/>
                  <a:moveTo>
                    <a:pt x="21" y="14"/>
                  </a:moveTo>
                  <a:lnTo>
                    <a:pt x="21" y="0"/>
                  </a:lnTo>
                  <a:lnTo>
                    <a:pt x="36" y="0"/>
                  </a:lnTo>
                  <a:lnTo>
                    <a:pt x="29" y="14"/>
                  </a:ln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userDrawn="1"/>
          </p:nvSpPr>
          <p:spPr bwMode="auto">
            <a:xfrm>
              <a:off x="2571" y="2378"/>
              <a:ext cx="71" cy="79"/>
            </a:xfrm>
            <a:custGeom>
              <a:avLst/>
              <a:gdLst>
                <a:gd name="T0" fmla="*/ 2 w 10"/>
                <a:gd name="T1" fmla="*/ 11 h 11"/>
                <a:gd name="T2" fmla="*/ 0 w 10"/>
                <a:gd name="T3" fmla="*/ 11 h 11"/>
                <a:gd name="T4" fmla="*/ 3 w 10"/>
                <a:gd name="T5" fmla="*/ 0 h 11"/>
                <a:gd name="T6" fmla="*/ 4 w 10"/>
                <a:gd name="T7" fmla="*/ 0 h 11"/>
                <a:gd name="T8" fmla="*/ 4 w 10"/>
                <a:gd name="T9" fmla="*/ 2 h 11"/>
                <a:gd name="T10" fmla="*/ 4 w 10"/>
                <a:gd name="T11" fmla="*/ 2 h 11"/>
                <a:gd name="T12" fmla="*/ 7 w 10"/>
                <a:gd name="T13" fmla="*/ 0 h 11"/>
                <a:gd name="T14" fmla="*/ 9 w 10"/>
                <a:gd name="T15" fmla="*/ 3 h 11"/>
                <a:gd name="T16" fmla="*/ 7 w 10"/>
                <a:gd name="T17" fmla="*/ 11 h 11"/>
                <a:gd name="T18" fmla="*/ 6 w 10"/>
                <a:gd name="T19" fmla="*/ 11 h 11"/>
                <a:gd name="T20" fmla="*/ 8 w 10"/>
                <a:gd name="T21" fmla="*/ 4 h 11"/>
                <a:gd name="T22" fmla="*/ 6 w 10"/>
                <a:gd name="T23" fmla="*/ 1 h 11"/>
                <a:gd name="T24" fmla="*/ 3 w 10"/>
                <a:gd name="T25" fmla="*/ 4 h 11"/>
                <a:gd name="T26" fmla="*/ 2 w 10"/>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2" y="11"/>
                  </a:moveTo>
                  <a:cubicBezTo>
                    <a:pt x="0" y="11"/>
                    <a:pt x="0" y="11"/>
                    <a:pt x="0" y="11"/>
                  </a:cubicBezTo>
                  <a:cubicBezTo>
                    <a:pt x="3" y="0"/>
                    <a:pt x="3" y="0"/>
                    <a:pt x="3" y="0"/>
                  </a:cubicBezTo>
                  <a:cubicBezTo>
                    <a:pt x="4" y="0"/>
                    <a:pt x="4" y="0"/>
                    <a:pt x="4" y="0"/>
                  </a:cubicBezTo>
                  <a:cubicBezTo>
                    <a:pt x="4" y="2"/>
                    <a:pt x="4" y="2"/>
                    <a:pt x="4" y="2"/>
                  </a:cubicBezTo>
                  <a:cubicBezTo>
                    <a:pt x="4" y="2"/>
                    <a:pt x="4" y="2"/>
                    <a:pt x="4" y="2"/>
                  </a:cubicBezTo>
                  <a:cubicBezTo>
                    <a:pt x="5" y="1"/>
                    <a:pt x="6" y="0"/>
                    <a:pt x="7" y="0"/>
                  </a:cubicBezTo>
                  <a:cubicBezTo>
                    <a:pt x="10" y="0"/>
                    <a:pt x="9" y="2"/>
                    <a:pt x="9" y="3"/>
                  </a:cubicBezTo>
                  <a:cubicBezTo>
                    <a:pt x="7" y="11"/>
                    <a:pt x="7" y="11"/>
                    <a:pt x="7" y="11"/>
                  </a:cubicBezTo>
                  <a:cubicBezTo>
                    <a:pt x="6" y="11"/>
                    <a:pt x="6" y="11"/>
                    <a:pt x="6" y="11"/>
                  </a:cubicBezTo>
                  <a:cubicBezTo>
                    <a:pt x="8" y="4"/>
                    <a:pt x="8" y="4"/>
                    <a:pt x="8" y="4"/>
                  </a:cubicBezTo>
                  <a:cubicBezTo>
                    <a:pt x="8" y="2"/>
                    <a:pt x="8" y="1"/>
                    <a:pt x="6" y="1"/>
                  </a:cubicBezTo>
                  <a:cubicBezTo>
                    <a:pt x="5" y="1"/>
                    <a:pt x="4" y="2"/>
                    <a:pt x="3" y="4"/>
                  </a:cubicBez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9"/>
            <p:cNvSpPr>
              <a:spLocks noEditPoints="1"/>
            </p:cNvSpPr>
            <p:nvPr userDrawn="1"/>
          </p:nvSpPr>
          <p:spPr bwMode="auto">
            <a:xfrm>
              <a:off x="2642" y="2378"/>
              <a:ext cx="71" cy="115"/>
            </a:xfrm>
            <a:custGeom>
              <a:avLst/>
              <a:gdLst>
                <a:gd name="T0" fmla="*/ 9 w 10"/>
                <a:gd name="T1" fmla="*/ 0 h 16"/>
                <a:gd name="T2" fmla="*/ 10 w 10"/>
                <a:gd name="T3" fmla="*/ 0 h 16"/>
                <a:gd name="T4" fmla="*/ 10 w 10"/>
                <a:gd name="T5" fmla="*/ 2 h 16"/>
                <a:gd name="T6" fmla="*/ 8 w 10"/>
                <a:gd name="T7" fmla="*/ 12 h 16"/>
                <a:gd name="T8" fmla="*/ 3 w 10"/>
                <a:gd name="T9" fmla="*/ 16 h 16"/>
                <a:gd name="T10" fmla="*/ 0 w 10"/>
                <a:gd name="T11" fmla="*/ 13 h 16"/>
                <a:gd name="T12" fmla="*/ 2 w 10"/>
                <a:gd name="T13" fmla="*/ 13 h 16"/>
                <a:gd name="T14" fmla="*/ 3 w 10"/>
                <a:gd name="T15" fmla="*/ 15 h 16"/>
                <a:gd name="T16" fmla="*/ 7 w 10"/>
                <a:gd name="T17" fmla="*/ 10 h 16"/>
                <a:gd name="T18" fmla="*/ 7 w 10"/>
                <a:gd name="T19" fmla="*/ 10 h 16"/>
                <a:gd name="T20" fmla="*/ 4 w 10"/>
                <a:gd name="T21" fmla="*/ 11 h 16"/>
                <a:gd name="T22" fmla="*/ 1 w 10"/>
                <a:gd name="T23" fmla="*/ 6 h 16"/>
                <a:gd name="T24" fmla="*/ 2 w 10"/>
                <a:gd name="T25" fmla="*/ 2 h 16"/>
                <a:gd name="T26" fmla="*/ 6 w 10"/>
                <a:gd name="T27" fmla="*/ 0 h 16"/>
                <a:gd name="T28" fmla="*/ 9 w 10"/>
                <a:gd name="T29" fmla="*/ 2 h 16"/>
                <a:gd name="T30" fmla="*/ 9 w 10"/>
                <a:gd name="T31" fmla="*/ 2 h 16"/>
                <a:gd name="T32" fmla="*/ 9 w 10"/>
                <a:gd name="T33" fmla="*/ 0 h 16"/>
                <a:gd name="T34" fmla="*/ 3 w 10"/>
                <a:gd name="T35" fmla="*/ 6 h 16"/>
                <a:gd name="T36" fmla="*/ 4 w 10"/>
                <a:gd name="T37" fmla="*/ 10 h 16"/>
                <a:gd name="T38" fmla="*/ 7 w 10"/>
                <a:gd name="T39" fmla="*/ 9 h 16"/>
                <a:gd name="T40" fmla="*/ 8 w 10"/>
                <a:gd name="T41" fmla="*/ 4 h 16"/>
                <a:gd name="T42" fmla="*/ 6 w 10"/>
                <a:gd name="T43" fmla="*/ 1 h 16"/>
                <a:gd name="T44" fmla="*/ 3 w 10"/>
                <a:gd name="T4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6">
                  <a:moveTo>
                    <a:pt x="9" y="0"/>
                  </a:moveTo>
                  <a:cubicBezTo>
                    <a:pt x="10" y="0"/>
                    <a:pt x="10" y="0"/>
                    <a:pt x="10" y="0"/>
                  </a:cubicBezTo>
                  <a:cubicBezTo>
                    <a:pt x="10" y="1"/>
                    <a:pt x="10" y="2"/>
                    <a:pt x="10" y="2"/>
                  </a:cubicBezTo>
                  <a:cubicBezTo>
                    <a:pt x="8" y="12"/>
                    <a:pt x="8" y="12"/>
                    <a:pt x="8" y="12"/>
                  </a:cubicBezTo>
                  <a:cubicBezTo>
                    <a:pt x="7" y="14"/>
                    <a:pt x="6" y="16"/>
                    <a:pt x="3" y="16"/>
                  </a:cubicBezTo>
                  <a:cubicBezTo>
                    <a:pt x="0" y="16"/>
                    <a:pt x="0" y="14"/>
                    <a:pt x="0" y="13"/>
                  </a:cubicBezTo>
                  <a:cubicBezTo>
                    <a:pt x="2" y="13"/>
                    <a:pt x="2" y="13"/>
                    <a:pt x="2" y="13"/>
                  </a:cubicBezTo>
                  <a:cubicBezTo>
                    <a:pt x="1" y="14"/>
                    <a:pt x="2" y="15"/>
                    <a:pt x="3" y="15"/>
                  </a:cubicBezTo>
                  <a:cubicBezTo>
                    <a:pt x="6" y="15"/>
                    <a:pt x="6" y="13"/>
                    <a:pt x="7" y="10"/>
                  </a:cubicBezTo>
                  <a:cubicBezTo>
                    <a:pt x="7" y="10"/>
                    <a:pt x="7" y="10"/>
                    <a:pt x="7" y="10"/>
                  </a:cubicBezTo>
                  <a:cubicBezTo>
                    <a:pt x="6" y="11"/>
                    <a:pt x="5" y="11"/>
                    <a:pt x="4" y="11"/>
                  </a:cubicBezTo>
                  <a:cubicBezTo>
                    <a:pt x="0" y="11"/>
                    <a:pt x="1" y="9"/>
                    <a:pt x="1" y="6"/>
                  </a:cubicBezTo>
                  <a:cubicBezTo>
                    <a:pt x="2" y="3"/>
                    <a:pt x="2" y="3"/>
                    <a:pt x="2" y="2"/>
                  </a:cubicBezTo>
                  <a:cubicBezTo>
                    <a:pt x="3" y="2"/>
                    <a:pt x="4" y="0"/>
                    <a:pt x="6" y="0"/>
                  </a:cubicBezTo>
                  <a:cubicBezTo>
                    <a:pt x="7" y="0"/>
                    <a:pt x="8" y="1"/>
                    <a:pt x="9" y="2"/>
                  </a:cubicBezTo>
                  <a:cubicBezTo>
                    <a:pt x="9" y="2"/>
                    <a:pt x="9" y="2"/>
                    <a:pt x="9" y="2"/>
                  </a:cubicBezTo>
                  <a:lnTo>
                    <a:pt x="9" y="0"/>
                  </a:lnTo>
                  <a:close/>
                  <a:moveTo>
                    <a:pt x="3" y="6"/>
                  </a:moveTo>
                  <a:cubicBezTo>
                    <a:pt x="2" y="8"/>
                    <a:pt x="2" y="10"/>
                    <a:pt x="4" y="10"/>
                  </a:cubicBezTo>
                  <a:cubicBezTo>
                    <a:pt x="5" y="10"/>
                    <a:pt x="6" y="10"/>
                    <a:pt x="7" y="9"/>
                  </a:cubicBezTo>
                  <a:cubicBezTo>
                    <a:pt x="7" y="8"/>
                    <a:pt x="7" y="8"/>
                    <a:pt x="8" y="4"/>
                  </a:cubicBezTo>
                  <a:cubicBezTo>
                    <a:pt x="8" y="2"/>
                    <a:pt x="7" y="1"/>
                    <a:pt x="6" y="1"/>
                  </a:cubicBezTo>
                  <a:cubicBezTo>
                    <a:pt x="4" y="1"/>
                    <a:pt x="3"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0"/>
            <p:cNvSpPr>
              <a:spLocks noEditPoints="1"/>
            </p:cNvSpPr>
            <p:nvPr userDrawn="1"/>
          </p:nvSpPr>
          <p:spPr bwMode="auto">
            <a:xfrm>
              <a:off x="2756" y="2343"/>
              <a:ext cx="78" cy="114"/>
            </a:xfrm>
            <a:custGeom>
              <a:avLst/>
              <a:gdLst>
                <a:gd name="T0" fmla="*/ 0 w 11"/>
                <a:gd name="T1" fmla="*/ 16 h 16"/>
                <a:gd name="T2" fmla="*/ 3 w 11"/>
                <a:gd name="T3" fmla="*/ 0 h 16"/>
                <a:gd name="T4" fmla="*/ 7 w 11"/>
                <a:gd name="T5" fmla="*/ 0 h 16"/>
                <a:gd name="T6" fmla="*/ 10 w 11"/>
                <a:gd name="T7" fmla="*/ 4 h 16"/>
                <a:gd name="T8" fmla="*/ 7 w 11"/>
                <a:gd name="T9" fmla="*/ 8 h 16"/>
                <a:gd name="T10" fmla="*/ 7 w 11"/>
                <a:gd name="T11" fmla="*/ 8 h 16"/>
                <a:gd name="T12" fmla="*/ 9 w 11"/>
                <a:gd name="T13" fmla="*/ 12 h 16"/>
                <a:gd name="T14" fmla="*/ 4 w 11"/>
                <a:gd name="T15" fmla="*/ 16 h 16"/>
                <a:gd name="T16" fmla="*/ 0 w 11"/>
                <a:gd name="T17" fmla="*/ 16 h 16"/>
                <a:gd name="T18" fmla="*/ 1 w 11"/>
                <a:gd name="T19" fmla="*/ 15 h 16"/>
                <a:gd name="T20" fmla="*/ 3 w 11"/>
                <a:gd name="T21" fmla="*/ 15 h 16"/>
                <a:gd name="T22" fmla="*/ 8 w 11"/>
                <a:gd name="T23" fmla="*/ 12 h 16"/>
                <a:gd name="T24" fmla="*/ 6 w 11"/>
                <a:gd name="T25" fmla="*/ 9 h 16"/>
                <a:gd name="T26" fmla="*/ 3 w 11"/>
                <a:gd name="T27" fmla="*/ 9 h 16"/>
                <a:gd name="T28" fmla="*/ 1 w 11"/>
                <a:gd name="T29" fmla="*/ 15 h 16"/>
                <a:gd name="T30" fmla="*/ 6 w 11"/>
                <a:gd name="T31" fmla="*/ 7 h 16"/>
                <a:gd name="T32" fmla="*/ 9 w 11"/>
                <a:gd name="T33" fmla="*/ 4 h 16"/>
                <a:gd name="T34" fmla="*/ 7 w 11"/>
                <a:gd name="T35" fmla="*/ 1 h 16"/>
                <a:gd name="T36" fmla="*/ 4 w 11"/>
                <a:gd name="T37" fmla="*/ 1 h 16"/>
                <a:gd name="T38" fmla="*/ 3 w 11"/>
                <a:gd name="T39" fmla="*/ 7 h 16"/>
                <a:gd name="T40" fmla="*/ 6 w 11"/>
                <a:gd name="T4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6">
                  <a:moveTo>
                    <a:pt x="0" y="16"/>
                  </a:moveTo>
                  <a:cubicBezTo>
                    <a:pt x="3" y="0"/>
                    <a:pt x="3" y="0"/>
                    <a:pt x="3" y="0"/>
                  </a:cubicBezTo>
                  <a:cubicBezTo>
                    <a:pt x="7" y="0"/>
                    <a:pt x="7" y="0"/>
                    <a:pt x="7" y="0"/>
                  </a:cubicBezTo>
                  <a:cubicBezTo>
                    <a:pt x="10" y="0"/>
                    <a:pt x="11" y="1"/>
                    <a:pt x="10" y="4"/>
                  </a:cubicBezTo>
                  <a:cubicBezTo>
                    <a:pt x="10" y="6"/>
                    <a:pt x="9" y="7"/>
                    <a:pt x="7" y="8"/>
                  </a:cubicBezTo>
                  <a:cubicBezTo>
                    <a:pt x="7" y="8"/>
                    <a:pt x="7" y="8"/>
                    <a:pt x="7" y="8"/>
                  </a:cubicBezTo>
                  <a:cubicBezTo>
                    <a:pt x="9" y="9"/>
                    <a:pt x="10" y="10"/>
                    <a:pt x="9" y="12"/>
                  </a:cubicBezTo>
                  <a:cubicBezTo>
                    <a:pt x="9" y="15"/>
                    <a:pt x="7" y="16"/>
                    <a:pt x="4" y="16"/>
                  </a:cubicBezTo>
                  <a:lnTo>
                    <a:pt x="0" y="16"/>
                  </a:lnTo>
                  <a:close/>
                  <a:moveTo>
                    <a:pt x="1" y="15"/>
                  </a:moveTo>
                  <a:cubicBezTo>
                    <a:pt x="3" y="15"/>
                    <a:pt x="3" y="15"/>
                    <a:pt x="3" y="15"/>
                  </a:cubicBezTo>
                  <a:cubicBezTo>
                    <a:pt x="6" y="15"/>
                    <a:pt x="7" y="14"/>
                    <a:pt x="8" y="12"/>
                  </a:cubicBezTo>
                  <a:cubicBezTo>
                    <a:pt x="8" y="11"/>
                    <a:pt x="8" y="9"/>
                    <a:pt x="6" y="9"/>
                  </a:cubicBezTo>
                  <a:cubicBezTo>
                    <a:pt x="3" y="9"/>
                    <a:pt x="3" y="9"/>
                    <a:pt x="3" y="9"/>
                  </a:cubicBezTo>
                  <a:lnTo>
                    <a:pt x="1" y="15"/>
                  </a:lnTo>
                  <a:close/>
                  <a:moveTo>
                    <a:pt x="6" y="7"/>
                  </a:moveTo>
                  <a:cubicBezTo>
                    <a:pt x="8" y="7"/>
                    <a:pt x="9" y="6"/>
                    <a:pt x="9" y="4"/>
                  </a:cubicBezTo>
                  <a:cubicBezTo>
                    <a:pt x="10" y="2"/>
                    <a:pt x="8" y="1"/>
                    <a:pt x="7" y="1"/>
                  </a:cubicBezTo>
                  <a:cubicBezTo>
                    <a:pt x="4" y="1"/>
                    <a:pt x="4" y="1"/>
                    <a:pt x="4" y="1"/>
                  </a:cubicBezTo>
                  <a:cubicBezTo>
                    <a:pt x="3" y="7"/>
                    <a:pt x="3" y="7"/>
                    <a:pt x="3" y="7"/>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1"/>
            <p:cNvSpPr>
              <a:spLocks/>
            </p:cNvSpPr>
            <p:nvPr userDrawn="1"/>
          </p:nvSpPr>
          <p:spPr bwMode="auto">
            <a:xfrm>
              <a:off x="2834" y="2378"/>
              <a:ext cx="64" cy="86"/>
            </a:xfrm>
            <a:custGeom>
              <a:avLst/>
              <a:gdLst>
                <a:gd name="T0" fmla="*/ 9 w 9"/>
                <a:gd name="T1" fmla="*/ 0 h 12"/>
                <a:gd name="T2" fmla="*/ 7 w 9"/>
                <a:gd name="T3" fmla="*/ 11 h 12"/>
                <a:gd name="T4" fmla="*/ 6 w 9"/>
                <a:gd name="T5" fmla="*/ 11 h 12"/>
                <a:gd name="T6" fmla="*/ 6 w 9"/>
                <a:gd name="T7" fmla="*/ 10 h 12"/>
                <a:gd name="T8" fmla="*/ 6 w 9"/>
                <a:gd name="T9" fmla="*/ 10 h 12"/>
                <a:gd name="T10" fmla="*/ 3 w 9"/>
                <a:gd name="T11" fmla="*/ 12 h 12"/>
                <a:gd name="T12" fmla="*/ 0 w 9"/>
                <a:gd name="T13" fmla="*/ 8 h 12"/>
                <a:gd name="T14" fmla="*/ 2 w 9"/>
                <a:gd name="T15" fmla="*/ 0 h 12"/>
                <a:gd name="T16" fmla="*/ 3 w 9"/>
                <a:gd name="T17" fmla="*/ 0 h 12"/>
                <a:gd name="T18" fmla="*/ 2 w 9"/>
                <a:gd name="T19" fmla="*/ 8 h 12"/>
                <a:gd name="T20" fmla="*/ 3 w 9"/>
                <a:gd name="T21" fmla="*/ 11 h 12"/>
                <a:gd name="T22" fmla="*/ 6 w 9"/>
                <a:gd name="T23" fmla="*/ 8 h 12"/>
                <a:gd name="T24" fmla="*/ 8 w 9"/>
                <a:gd name="T25" fmla="*/ 0 h 12"/>
                <a:gd name="T26" fmla="*/ 9 w 9"/>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2">
                  <a:moveTo>
                    <a:pt x="9" y="0"/>
                  </a:moveTo>
                  <a:cubicBezTo>
                    <a:pt x="7" y="11"/>
                    <a:pt x="7" y="11"/>
                    <a:pt x="7" y="11"/>
                  </a:cubicBezTo>
                  <a:cubicBezTo>
                    <a:pt x="6" y="11"/>
                    <a:pt x="6" y="11"/>
                    <a:pt x="6" y="11"/>
                  </a:cubicBezTo>
                  <a:cubicBezTo>
                    <a:pt x="6" y="10"/>
                    <a:pt x="6" y="10"/>
                    <a:pt x="6" y="10"/>
                  </a:cubicBezTo>
                  <a:cubicBezTo>
                    <a:pt x="6" y="10"/>
                    <a:pt x="6" y="10"/>
                    <a:pt x="6" y="10"/>
                  </a:cubicBezTo>
                  <a:cubicBezTo>
                    <a:pt x="5" y="11"/>
                    <a:pt x="4" y="12"/>
                    <a:pt x="3" y="12"/>
                  </a:cubicBezTo>
                  <a:cubicBezTo>
                    <a:pt x="0" y="12"/>
                    <a:pt x="0" y="10"/>
                    <a:pt x="0" y="8"/>
                  </a:cubicBezTo>
                  <a:cubicBezTo>
                    <a:pt x="2" y="0"/>
                    <a:pt x="2" y="0"/>
                    <a:pt x="2" y="0"/>
                  </a:cubicBezTo>
                  <a:cubicBezTo>
                    <a:pt x="3" y="0"/>
                    <a:pt x="3" y="0"/>
                    <a:pt x="3" y="0"/>
                  </a:cubicBezTo>
                  <a:cubicBezTo>
                    <a:pt x="2" y="8"/>
                    <a:pt x="2" y="8"/>
                    <a:pt x="2" y="8"/>
                  </a:cubicBezTo>
                  <a:cubicBezTo>
                    <a:pt x="2" y="8"/>
                    <a:pt x="1" y="11"/>
                    <a:pt x="3" y="11"/>
                  </a:cubicBezTo>
                  <a:cubicBezTo>
                    <a:pt x="5" y="11"/>
                    <a:pt x="6" y="9"/>
                    <a:pt x="6" y="8"/>
                  </a:cubicBezTo>
                  <a:cubicBezTo>
                    <a:pt x="8" y="0"/>
                    <a:pt x="8" y="0"/>
                    <a:pt x="8"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2"/>
            <p:cNvSpPr>
              <a:spLocks/>
            </p:cNvSpPr>
            <p:nvPr userDrawn="1"/>
          </p:nvSpPr>
          <p:spPr bwMode="auto">
            <a:xfrm>
              <a:off x="2898" y="2378"/>
              <a:ext cx="64" cy="86"/>
            </a:xfrm>
            <a:custGeom>
              <a:avLst/>
              <a:gdLst>
                <a:gd name="T0" fmla="*/ 3 w 9"/>
                <a:gd name="T1" fmla="*/ 12 h 12"/>
                <a:gd name="T2" fmla="*/ 1 w 9"/>
                <a:gd name="T3" fmla="*/ 8 h 12"/>
                <a:gd name="T4" fmla="*/ 2 w 9"/>
                <a:gd name="T5" fmla="*/ 8 h 12"/>
                <a:gd name="T6" fmla="*/ 4 w 9"/>
                <a:gd name="T7" fmla="*/ 11 h 12"/>
                <a:gd name="T8" fmla="*/ 6 w 9"/>
                <a:gd name="T9" fmla="*/ 9 h 12"/>
                <a:gd name="T10" fmla="*/ 2 w 9"/>
                <a:gd name="T11" fmla="*/ 3 h 12"/>
                <a:gd name="T12" fmla="*/ 6 w 9"/>
                <a:gd name="T13" fmla="*/ 0 h 12"/>
                <a:gd name="T14" fmla="*/ 8 w 9"/>
                <a:gd name="T15" fmla="*/ 3 h 12"/>
                <a:gd name="T16" fmla="*/ 7 w 9"/>
                <a:gd name="T17" fmla="*/ 3 h 12"/>
                <a:gd name="T18" fmla="*/ 6 w 9"/>
                <a:gd name="T19" fmla="*/ 1 h 12"/>
                <a:gd name="T20" fmla="*/ 4 w 9"/>
                <a:gd name="T21" fmla="*/ 3 h 12"/>
                <a:gd name="T22" fmla="*/ 7 w 9"/>
                <a:gd name="T23" fmla="*/ 9 h 12"/>
                <a:gd name="T24" fmla="*/ 3 w 9"/>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3" y="12"/>
                  </a:moveTo>
                  <a:cubicBezTo>
                    <a:pt x="1" y="12"/>
                    <a:pt x="0" y="11"/>
                    <a:pt x="1" y="8"/>
                  </a:cubicBezTo>
                  <a:cubicBezTo>
                    <a:pt x="2" y="8"/>
                    <a:pt x="2" y="8"/>
                    <a:pt x="2" y="8"/>
                  </a:cubicBezTo>
                  <a:cubicBezTo>
                    <a:pt x="2" y="10"/>
                    <a:pt x="2" y="11"/>
                    <a:pt x="4" y="11"/>
                  </a:cubicBezTo>
                  <a:cubicBezTo>
                    <a:pt x="5" y="11"/>
                    <a:pt x="6" y="10"/>
                    <a:pt x="6" y="9"/>
                  </a:cubicBezTo>
                  <a:cubicBezTo>
                    <a:pt x="7" y="6"/>
                    <a:pt x="1" y="7"/>
                    <a:pt x="2" y="3"/>
                  </a:cubicBezTo>
                  <a:cubicBezTo>
                    <a:pt x="3" y="1"/>
                    <a:pt x="4" y="0"/>
                    <a:pt x="6" y="0"/>
                  </a:cubicBezTo>
                  <a:cubicBezTo>
                    <a:pt x="8" y="0"/>
                    <a:pt x="9" y="1"/>
                    <a:pt x="8" y="3"/>
                  </a:cubicBezTo>
                  <a:cubicBezTo>
                    <a:pt x="7" y="3"/>
                    <a:pt x="7" y="3"/>
                    <a:pt x="7" y="3"/>
                  </a:cubicBezTo>
                  <a:cubicBezTo>
                    <a:pt x="7" y="2"/>
                    <a:pt x="7" y="1"/>
                    <a:pt x="6" y="1"/>
                  </a:cubicBezTo>
                  <a:cubicBezTo>
                    <a:pt x="5" y="1"/>
                    <a:pt x="4" y="2"/>
                    <a:pt x="4" y="3"/>
                  </a:cubicBezTo>
                  <a:cubicBezTo>
                    <a:pt x="3" y="5"/>
                    <a:pt x="8" y="5"/>
                    <a:pt x="7" y="9"/>
                  </a:cubicBezTo>
                  <a:cubicBezTo>
                    <a:pt x="7" y="11"/>
                    <a:pt x="5"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3"/>
            <p:cNvSpPr>
              <a:spLocks noEditPoints="1"/>
            </p:cNvSpPr>
            <p:nvPr userDrawn="1"/>
          </p:nvSpPr>
          <p:spPr bwMode="auto">
            <a:xfrm>
              <a:off x="2962" y="2343"/>
              <a:ext cx="35" cy="114"/>
            </a:xfrm>
            <a:custGeom>
              <a:avLst/>
              <a:gdLst>
                <a:gd name="T0" fmla="*/ 0 w 35"/>
                <a:gd name="T1" fmla="*/ 114 h 114"/>
                <a:gd name="T2" fmla="*/ 21 w 35"/>
                <a:gd name="T3" fmla="*/ 35 h 114"/>
                <a:gd name="T4" fmla="*/ 28 w 35"/>
                <a:gd name="T5" fmla="*/ 35 h 114"/>
                <a:gd name="T6" fmla="*/ 14 w 35"/>
                <a:gd name="T7" fmla="*/ 114 h 114"/>
                <a:gd name="T8" fmla="*/ 0 w 35"/>
                <a:gd name="T9" fmla="*/ 114 h 114"/>
                <a:gd name="T10" fmla="*/ 21 w 35"/>
                <a:gd name="T11" fmla="*/ 14 h 114"/>
                <a:gd name="T12" fmla="*/ 28 w 35"/>
                <a:gd name="T13" fmla="*/ 0 h 114"/>
                <a:gd name="T14" fmla="*/ 35 w 35"/>
                <a:gd name="T15" fmla="*/ 0 h 114"/>
                <a:gd name="T16" fmla="*/ 35 w 35"/>
                <a:gd name="T17" fmla="*/ 14 h 114"/>
                <a:gd name="T18" fmla="*/ 21 w 35"/>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14">
                  <a:moveTo>
                    <a:pt x="0" y="114"/>
                  </a:moveTo>
                  <a:lnTo>
                    <a:pt x="21" y="35"/>
                  </a:lnTo>
                  <a:lnTo>
                    <a:pt x="28" y="35"/>
                  </a:lnTo>
                  <a:lnTo>
                    <a:pt x="14" y="114"/>
                  </a:lnTo>
                  <a:lnTo>
                    <a:pt x="0" y="114"/>
                  </a:lnTo>
                  <a:close/>
                  <a:moveTo>
                    <a:pt x="21" y="14"/>
                  </a:moveTo>
                  <a:lnTo>
                    <a:pt x="28" y="0"/>
                  </a:lnTo>
                  <a:lnTo>
                    <a:pt x="35" y="0"/>
                  </a:lnTo>
                  <a:lnTo>
                    <a:pt x="35" y="14"/>
                  </a:ln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4"/>
            <p:cNvSpPr>
              <a:spLocks/>
            </p:cNvSpPr>
            <p:nvPr userDrawn="1"/>
          </p:nvSpPr>
          <p:spPr bwMode="auto">
            <a:xfrm>
              <a:off x="2997" y="2378"/>
              <a:ext cx="64" cy="79"/>
            </a:xfrm>
            <a:custGeom>
              <a:avLst/>
              <a:gdLst>
                <a:gd name="T0" fmla="*/ 1 w 9"/>
                <a:gd name="T1" fmla="*/ 11 h 11"/>
                <a:gd name="T2" fmla="*/ 0 w 9"/>
                <a:gd name="T3" fmla="*/ 11 h 11"/>
                <a:gd name="T4" fmla="*/ 2 w 9"/>
                <a:gd name="T5" fmla="*/ 0 h 11"/>
                <a:gd name="T6" fmla="*/ 3 w 9"/>
                <a:gd name="T7" fmla="*/ 0 h 11"/>
                <a:gd name="T8" fmla="*/ 3 w 9"/>
                <a:gd name="T9" fmla="*/ 2 h 11"/>
                <a:gd name="T10" fmla="*/ 3 w 9"/>
                <a:gd name="T11" fmla="*/ 2 h 11"/>
                <a:gd name="T12" fmla="*/ 6 w 9"/>
                <a:gd name="T13" fmla="*/ 0 h 11"/>
                <a:gd name="T14" fmla="*/ 9 w 9"/>
                <a:gd name="T15" fmla="*/ 3 h 11"/>
                <a:gd name="T16" fmla="*/ 7 w 9"/>
                <a:gd name="T17" fmla="*/ 11 h 11"/>
                <a:gd name="T18" fmla="*/ 6 w 9"/>
                <a:gd name="T19" fmla="*/ 11 h 11"/>
                <a:gd name="T20" fmla="*/ 7 w 9"/>
                <a:gd name="T21" fmla="*/ 4 h 11"/>
                <a:gd name="T22" fmla="*/ 6 w 9"/>
                <a:gd name="T23" fmla="*/ 1 h 11"/>
                <a:gd name="T24" fmla="*/ 3 w 9"/>
                <a:gd name="T25" fmla="*/ 4 h 11"/>
                <a:gd name="T26" fmla="*/ 1 w 9"/>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1">
                  <a:moveTo>
                    <a:pt x="1" y="11"/>
                  </a:moveTo>
                  <a:cubicBezTo>
                    <a:pt x="0" y="11"/>
                    <a:pt x="0" y="11"/>
                    <a:pt x="0" y="11"/>
                  </a:cubicBezTo>
                  <a:cubicBezTo>
                    <a:pt x="2" y="0"/>
                    <a:pt x="2" y="0"/>
                    <a:pt x="2" y="0"/>
                  </a:cubicBezTo>
                  <a:cubicBezTo>
                    <a:pt x="3" y="0"/>
                    <a:pt x="3" y="0"/>
                    <a:pt x="3" y="0"/>
                  </a:cubicBezTo>
                  <a:cubicBezTo>
                    <a:pt x="3" y="2"/>
                    <a:pt x="3" y="2"/>
                    <a:pt x="3" y="2"/>
                  </a:cubicBezTo>
                  <a:cubicBezTo>
                    <a:pt x="3" y="2"/>
                    <a:pt x="3" y="2"/>
                    <a:pt x="3" y="2"/>
                  </a:cubicBezTo>
                  <a:cubicBezTo>
                    <a:pt x="4" y="1"/>
                    <a:pt x="5" y="0"/>
                    <a:pt x="6" y="0"/>
                  </a:cubicBezTo>
                  <a:cubicBezTo>
                    <a:pt x="9" y="0"/>
                    <a:pt x="9" y="2"/>
                    <a:pt x="9" y="3"/>
                  </a:cubicBezTo>
                  <a:cubicBezTo>
                    <a:pt x="7" y="11"/>
                    <a:pt x="7" y="11"/>
                    <a:pt x="7" y="11"/>
                  </a:cubicBezTo>
                  <a:cubicBezTo>
                    <a:pt x="6" y="11"/>
                    <a:pt x="6" y="11"/>
                    <a:pt x="6" y="11"/>
                  </a:cubicBezTo>
                  <a:cubicBezTo>
                    <a:pt x="7" y="4"/>
                    <a:pt x="7" y="4"/>
                    <a:pt x="7" y="4"/>
                  </a:cubicBezTo>
                  <a:cubicBezTo>
                    <a:pt x="8" y="2"/>
                    <a:pt x="7" y="1"/>
                    <a:pt x="6" y="1"/>
                  </a:cubicBezTo>
                  <a:cubicBezTo>
                    <a:pt x="4" y="1"/>
                    <a:pt x="3" y="2"/>
                    <a:pt x="3" y="4"/>
                  </a:cubicBezTo>
                  <a:lnTo>
                    <a:pt x="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5"/>
            <p:cNvSpPr>
              <a:spLocks noEditPoints="1"/>
            </p:cNvSpPr>
            <p:nvPr userDrawn="1"/>
          </p:nvSpPr>
          <p:spPr bwMode="auto">
            <a:xfrm>
              <a:off x="3069" y="2378"/>
              <a:ext cx="71" cy="86"/>
            </a:xfrm>
            <a:custGeom>
              <a:avLst/>
              <a:gdLst>
                <a:gd name="T0" fmla="*/ 2 w 10"/>
                <a:gd name="T1" fmla="*/ 6 h 12"/>
                <a:gd name="T2" fmla="*/ 2 w 10"/>
                <a:gd name="T3" fmla="*/ 7 h 12"/>
                <a:gd name="T4" fmla="*/ 4 w 10"/>
                <a:gd name="T5" fmla="*/ 11 h 12"/>
                <a:gd name="T6" fmla="*/ 7 w 10"/>
                <a:gd name="T7" fmla="*/ 8 h 12"/>
                <a:gd name="T8" fmla="*/ 8 w 10"/>
                <a:gd name="T9" fmla="*/ 8 h 12"/>
                <a:gd name="T10" fmla="*/ 3 w 10"/>
                <a:gd name="T11" fmla="*/ 12 h 12"/>
                <a:gd name="T12" fmla="*/ 0 w 10"/>
                <a:gd name="T13" fmla="*/ 7 h 12"/>
                <a:gd name="T14" fmla="*/ 1 w 10"/>
                <a:gd name="T15" fmla="*/ 5 h 12"/>
                <a:gd name="T16" fmla="*/ 6 w 10"/>
                <a:gd name="T17" fmla="*/ 0 h 12"/>
                <a:gd name="T18" fmla="*/ 9 w 10"/>
                <a:gd name="T19" fmla="*/ 6 h 12"/>
                <a:gd name="T20" fmla="*/ 2 w 10"/>
                <a:gd name="T21" fmla="*/ 6 h 12"/>
                <a:gd name="T22" fmla="*/ 7 w 10"/>
                <a:gd name="T23" fmla="*/ 5 h 12"/>
                <a:gd name="T24" fmla="*/ 6 w 10"/>
                <a:gd name="T25" fmla="*/ 1 h 12"/>
                <a:gd name="T26" fmla="*/ 2 w 10"/>
                <a:gd name="T27" fmla="*/ 5 h 12"/>
                <a:gd name="T28" fmla="*/ 7 w 10"/>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2" y="6"/>
                  </a:moveTo>
                  <a:cubicBezTo>
                    <a:pt x="2" y="7"/>
                    <a:pt x="2" y="7"/>
                    <a:pt x="2" y="7"/>
                  </a:cubicBezTo>
                  <a:cubicBezTo>
                    <a:pt x="2" y="9"/>
                    <a:pt x="2" y="11"/>
                    <a:pt x="4" y="11"/>
                  </a:cubicBezTo>
                  <a:cubicBezTo>
                    <a:pt x="5" y="11"/>
                    <a:pt x="6" y="10"/>
                    <a:pt x="7" y="8"/>
                  </a:cubicBezTo>
                  <a:cubicBezTo>
                    <a:pt x="8" y="8"/>
                    <a:pt x="8" y="8"/>
                    <a:pt x="8" y="8"/>
                  </a:cubicBezTo>
                  <a:cubicBezTo>
                    <a:pt x="7" y="11"/>
                    <a:pt x="6" y="12"/>
                    <a:pt x="3" y="12"/>
                  </a:cubicBezTo>
                  <a:cubicBezTo>
                    <a:pt x="1" y="12"/>
                    <a:pt x="0" y="11"/>
                    <a:pt x="0" y="7"/>
                  </a:cubicBezTo>
                  <a:cubicBezTo>
                    <a:pt x="1" y="5"/>
                    <a:pt x="1" y="5"/>
                    <a:pt x="1" y="5"/>
                  </a:cubicBezTo>
                  <a:cubicBezTo>
                    <a:pt x="2" y="1"/>
                    <a:pt x="3" y="0"/>
                    <a:pt x="6" y="0"/>
                  </a:cubicBezTo>
                  <a:cubicBezTo>
                    <a:pt x="10" y="0"/>
                    <a:pt x="9" y="3"/>
                    <a:pt x="9" y="6"/>
                  </a:cubicBezTo>
                  <a:lnTo>
                    <a:pt x="2" y="6"/>
                  </a:lnTo>
                  <a:close/>
                  <a:moveTo>
                    <a:pt x="7" y="5"/>
                  </a:moveTo>
                  <a:cubicBezTo>
                    <a:pt x="8" y="3"/>
                    <a:pt x="8" y="1"/>
                    <a:pt x="6" y="1"/>
                  </a:cubicBezTo>
                  <a:cubicBezTo>
                    <a:pt x="4" y="1"/>
                    <a:pt x="3" y="3"/>
                    <a:pt x="2" y="5"/>
                  </a:cubicBezTo>
                  <a:lnTo>
                    <a:pt x="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6"/>
            <p:cNvSpPr>
              <a:spLocks/>
            </p:cNvSpPr>
            <p:nvPr userDrawn="1"/>
          </p:nvSpPr>
          <p:spPr bwMode="auto">
            <a:xfrm>
              <a:off x="3140" y="2378"/>
              <a:ext cx="57" cy="86"/>
            </a:xfrm>
            <a:custGeom>
              <a:avLst/>
              <a:gdLst>
                <a:gd name="T0" fmla="*/ 3 w 8"/>
                <a:gd name="T1" fmla="*/ 12 h 12"/>
                <a:gd name="T2" fmla="*/ 0 w 8"/>
                <a:gd name="T3" fmla="*/ 8 h 12"/>
                <a:gd name="T4" fmla="*/ 1 w 8"/>
                <a:gd name="T5" fmla="*/ 8 h 12"/>
                <a:gd name="T6" fmla="*/ 3 w 8"/>
                <a:gd name="T7" fmla="*/ 11 h 12"/>
                <a:gd name="T8" fmla="*/ 5 w 8"/>
                <a:gd name="T9" fmla="*/ 9 h 12"/>
                <a:gd name="T10" fmla="*/ 2 w 8"/>
                <a:gd name="T11" fmla="*/ 3 h 12"/>
                <a:gd name="T12" fmla="*/ 6 w 8"/>
                <a:gd name="T13" fmla="*/ 0 h 12"/>
                <a:gd name="T14" fmla="*/ 8 w 8"/>
                <a:gd name="T15" fmla="*/ 3 h 12"/>
                <a:gd name="T16" fmla="*/ 7 w 8"/>
                <a:gd name="T17" fmla="*/ 3 h 12"/>
                <a:gd name="T18" fmla="*/ 5 w 8"/>
                <a:gd name="T19" fmla="*/ 1 h 12"/>
                <a:gd name="T20" fmla="*/ 3 w 8"/>
                <a:gd name="T21" fmla="*/ 3 h 12"/>
                <a:gd name="T22" fmla="*/ 7 w 8"/>
                <a:gd name="T23" fmla="*/ 9 h 12"/>
                <a:gd name="T24" fmla="*/ 3 w 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3" y="12"/>
                  </a:moveTo>
                  <a:cubicBezTo>
                    <a:pt x="0" y="12"/>
                    <a:pt x="0" y="11"/>
                    <a:pt x="0" y="8"/>
                  </a:cubicBezTo>
                  <a:cubicBezTo>
                    <a:pt x="1" y="8"/>
                    <a:pt x="1" y="8"/>
                    <a:pt x="1" y="8"/>
                  </a:cubicBezTo>
                  <a:cubicBezTo>
                    <a:pt x="1" y="10"/>
                    <a:pt x="1" y="11"/>
                    <a:pt x="3" y="11"/>
                  </a:cubicBezTo>
                  <a:cubicBezTo>
                    <a:pt x="4" y="11"/>
                    <a:pt x="5" y="10"/>
                    <a:pt x="5" y="9"/>
                  </a:cubicBezTo>
                  <a:cubicBezTo>
                    <a:pt x="6" y="6"/>
                    <a:pt x="1" y="7"/>
                    <a:pt x="2" y="3"/>
                  </a:cubicBezTo>
                  <a:cubicBezTo>
                    <a:pt x="2" y="1"/>
                    <a:pt x="4" y="0"/>
                    <a:pt x="6" y="0"/>
                  </a:cubicBezTo>
                  <a:cubicBezTo>
                    <a:pt x="8" y="0"/>
                    <a:pt x="8" y="1"/>
                    <a:pt x="8" y="3"/>
                  </a:cubicBezTo>
                  <a:cubicBezTo>
                    <a:pt x="7" y="3"/>
                    <a:pt x="7" y="3"/>
                    <a:pt x="7" y="3"/>
                  </a:cubicBezTo>
                  <a:cubicBezTo>
                    <a:pt x="7" y="2"/>
                    <a:pt x="7" y="1"/>
                    <a:pt x="5" y="1"/>
                  </a:cubicBezTo>
                  <a:cubicBezTo>
                    <a:pt x="4" y="1"/>
                    <a:pt x="3" y="2"/>
                    <a:pt x="3" y="3"/>
                  </a:cubicBezTo>
                  <a:cubicBezTo>
                    <a:pt x="2" y="5"/>
                    <a:pt x="8" y="5"/>
                    <a:pt x="7" y="9"/>
                  </a:cubicBezTo>
                  <a:cubicBezTo>
                    <a:pt x="6" y="11"/>
                    <a:pt x="5"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7"/>
            <p:cNvSpPr>
              <a:spLocks/>
            </p:cNvSpPr>
            <p:nvPr userDrawn="1"/>
          </p:nvSpPr>
          <p:spPr bwMode="auto">
            <a:xfrm>
              <a:off x="3197" y="2378"/>
              <a:ext cx="64" cy="86"/>
            </a:xfrm>
            <a:custGeom>
              <a:avLst/>
              <a:gdLst>
                <a:gd name="T0" fmla="*/ 3 w 9"/>
                <a:gd name="T1" fmla="*/ 12 h 12"/>
                <a:gd name="T2" fmla="*/ 1 w 9"/>
                <a:gd name="T3" fmla="*/ 8 h 12"/>
                <a:gd name="T4" fmla="*/ 2 w 9"/>
                <a:gd name="T5" fmla="*/ 8 h 12"/>
                <a:gd name="T6" fmla="*/ 4 w 9"/>
                <a:gd name="T7" fmla="*/ 11 h 12"/>
                <a:gd name="T8" fmla="*/ 6 w 9"/>
                <a:gd name="T9" fmla="*/ 9 h 12"/>
                <a:gd name="T10" fmla="*/ 2 w 9"/>
                <a:gd name="T11" fmla="*/ 3 h 12"/>
                <a:gd name="T12" fmla="*/ 6 w 9"/>
                <a:gd name="T13" fmla="*/ 0 h 12"/>
                <a:gd name="T14" fmla="*/ 8 w 9"/>
                <a:gd name="T15" fmla="*/ 3 h 12"/>
                <a:gd name="T16" fmla="*/ 7 w 9"/>
                <a:gd name="T17" fmla="*/ 3 h 12"/>
                <a:gd name="T18" fmla="*/ 6 w 9"/>
                <a:gd name="T19" fmla="*/ 1 h 12"/>
                <a:gd name="T20" fmla="*/ 3 w 9"/>
                <a:gd name="T21" fmla="*/ 3 h 12"/>
                <a:gd name="T22" fmla="*/ 7 w 9"/>
                <a:gd name="T23" fmla="*/ 9 h 12"/>
                <a:gd name="T24" fmla="*/ 3 w 9"/>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3" y="12"/>
                  </a:moveTo>
                  <a:cubicBezTo>
                    <a:pt x="1" y="12"/>
                    <a:pt x="0" y="11"/>
                    <a:pt x="1" y="8"/>
                  </a:cubicBezTo>
                  <a:cubicBezTo>
                    <a:pt x="2" y="8"/>
                    <a:pt x="2" y="8"/>
                    <a:pt x="2" y="8"/>
                  </a:cubicBezTo>
                  <a:cubicBezTo>
                    <a:pt x="2" y="10"/>
                    <a:pt x="2" y="11"/>
                    <a:pt x="4" y="11"/>
                  </a:cubicBezTo>
                  <a:cubicBezTo>
                    <a:pt x="5" y="11"/>
                    <a:pt x="6" y="10"/>
                    <a:pt x="6" y="9"/>
                  </a:cubicBezTo>
                  <a:cubicBezTo>
                    <a:pt x="7" y="6"/>
                    <a:pt x="1" y="7"/>
                    <a:pt x="2" y="3"/>
                  </a:cubicBezTo>
                  <a:cubicBezTo>
                    <a:pt x="3" y="1"/>
                    <a:pt x="4" y="0"/>
                    <a:pt x="6" y="0"/>
                  </a:cubicBezTo>
                  <a:cubicBezTo>
                    <a:pt x="8" y="0"/>
                    <a:pt x="9" y="1"/>
                    <a:pt x="8" y="3"/>
                  </a:cubicBezTo>
                  <a:cubicBezTo>
                    <a:pt x="7" y="3"/>
                    <a:pt x="7" y="3"/>
                    <a:pt x="7" y="3"/>
                  </a:cubicBezTo>
                  <a:cubicBezTo>
                    <a:pt x="7" y="2"/>
                    <a:pt x="7" y="1"/>
                    <a:pt x="6" y="1"/>
                  </a:cubicBezTo>
                  <a:cubicBezTo>
                    <a:pt x="5" y="1"/>
                    <a:pt x="4" y="2"/>
                    <a:pt x="3" y="3"/>
                  </a:cubicBezTo>
                  <a:cubicBezTo>
                    <a:pt x="3" y="5"/>
                    <a:pt x="8" y="5"/>
                    <a:pt x="7" y="9"/>
                  </a:cubicBezTo>
                  <a:cubicBezTo>
                    <a:pt x="7" y="11"/>
                    <a:pt x="5"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8"/>
            <p:cNvSpPr>
              <a:spLocks/>
            </p:cNvSpPr>
            <p:nvPr userDrawn="1"/>
          </p:nvSpPr>
          <p:spPr bwMode="auto">
            <a:xfrm>
              <a:off x="3303" y="2343"/>
              <a:ext cx="128" cy="114"/>
            </a:xfrm>
            <a:custGeom>
              <a:avLst/>
              <a:gdLst>
                <a:gd name="T0" fmla="*/ 57 w 128"/>
                <a:gd name="T1" fmla="*/ 0 h 114"/>
                <a:gd name="T2" fmla="*/ 71 w 128"/>
                <a:gd name="T3" fmla="*/ 0 h 114"/>
                <a:gd name="T4" fmla="*/ 71 w 128"/>
                <a:gd name="T5" fmla="*/ 100 h 114"/>
                <a:gd name="T6" fmla="*/ 71 w 128"/>
                <a:gd name="T7" fmla="*/ 100 h 114"/>
                <a:gd name="T8" fmla="*/ 121 w 128"/>
                <a:gd name="T9" fmla="*/ 0 h 114"/>
                <a:gd name="T10" fmla="*/ 128 w 128"/>
                <a:gd name="T11" fmla="*/ 0 h 114"/>
                <a:gd name="T12" fmla="*/ 78 w 128"/>
                <a:gd name="T13" fmla="*/ 114 h 114"/>
                <a:gd name="T14" fmla="*/ 64 w 128"/>
                <a:gd name="T15" fmla="*/ 114 h 114"/>
                <a:gd name="T16" fmla="*/ 64 w 128"/>
                <a:gd name="T17" fmla="*/ 14 h 114"/>
                <a:gd name="T18" fmla="*/ 64 w 128"/>
                <a:gd name="T19" fmla="*/ 14 h 114"/>
                <a:gd name="T20" fmla="*/ 14 w 128"/>
                <a:gd name="T21" fmla="*/ 114 h 114"/>
                <a:gd name="T22" fmla="*/ 0 w 128"/>
                <a:gd name="T23" fmla="*/ 114 h 114"/>
                <a:gd name="T24" fmla="*/ 0 w 128"/>
                <a:gd name="T25" fmla="*/ 0 h 114"/>
                <a:gd name="T26" fmla="*/ 14 w 128"/>
                <a:gd name="T27" fmla="*/ 0 h 114"/>
                <a:gd name="T28" fmla="*/ 14 w 128"/>
                <a:gd name="T29" fmla="*/ 107 h 114"/>
                <a:gd name="T30" fmla="*/ 14 w 128"/>
                <a:gd name="T31" fmla="*/ 107 h 114"/>
                <a:gd name="T32" fmla="*/ 57 w 128"/>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14">
                  <a:moveTo>
                    <a:pt x="57" y="0"/>
                  </a:moveTo>
                  <a:lnTo>
                    <a:pt x="71" y="0"/>
                  </a:lnTo>
                  <a:lnTo>
                    <a:pt x="71" y="100"/>
                  </a:lnTo>
                  <a:lnTo>
                    <a:pt x="71" y="100"/>
                  </a:lnTo>
                  <a:lnTo>
                    <a:pt x="121" y="0"/>
                  </a:lnTo>
                  <a:lnTo>
                    <a:pt x="128" y="0"/>
                  </a:lnTo>
                  <a:lnTo>
                    <a:pt x="78" y="114"/>
                  </a:lnTo>
                  <a:lnTo>
                    <a:pt x="64" y="114"/>
                  </a:lnTo>
                  <a:lnTo>
                    <a:pt x="64" y="14"/>
                  </a:lnTo>
                  <a:lnTo>
                    <a:pt x="64" y="14"/>
                  </a:lnTo>
                  <a:lnTo>
                    <a:pt x="14" y="114"/>
                  </a:lnTo>
                  <a:lnTo>
                    <a:pt x="0" y="114"/>
                  </a:lnTo>
                  <a:lnTo>
                    <a:pt x="0" y="0"/>
                  </a:lnTo>
                  <a:lnTo>
                    <a:pt x="14" y="0"/>
                  </a:lnTo>
                  <a:lnTo>
                    <a:pt x="14" y="107"/>
                  </a:lnTo>
                  <a:lnTo>
                    <a:pt x="14" y="107"/>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9"/>
            <p:cNvSpPr>
              <a:spLocks noEditPoints="1"/>
            </p:cNvSpPr>
            <p:nvPr userDrawn="1"/>
          </p:nvSpPr>
          <p:spPr bwMode="auto">
            <a:xfrm>
              <a:off x="3417" y="2378"/>
              <a:ext cx="71" cy="86"/>
            </a:xfrm>
            <a:custGeom>
              <a:avLst/>
              <a:gdLst>
                <a:gd name="T0" fmla="*/ 1 w 10"/>
                <a:gd name="T1" fmla="*/ 7 h 12"/>
                <a:gd name="T2" fmla="*/ 1 w 10"/>
                <a:gd name="T3" fmla="*/ 4 h 12"/>
                <a:gd name="T4" fmla="*/ 6 w 10"/>
                <a:gd name="T5" fmla="*/ 0 h 12"/>
                <a:gd name="T6" fmla="*/ 9 w 10"/>
                <a:gd name="T7" fmla="*/ 4 h 12"/>
                <a:gd name="T8" fmla="*/ 8 w 10"/>
                <a:gd name="T9" fmla="*/ 7 h 12"/>
                <a:gd name="T10" fmla="*/ 3 w 10"/>
                <a:gd name="T11" fmla="*/ 12 h 12"/>
                <a:gd name="T12" fmla="*/ 1 w 10"/>
                <a:gd name="T13" fmla="*/ 7 h 12"/>
                <a:gd name="T14" fmla="*/ 6 w 10"/>
                <a:gd name="T15" fmla="*/ 9 h 12"/>
                <a:gd name="T16" fmla="*/ 7 w 10"/>
                <a:gd name="T17" fmla="*/ 6 h 12"/>
                <a:gd name="T18" fmla="*/ 6 w 10"/>
                <a:gd name="T19" fmla="*/ 1 h 12"/>
                <a:gd name="T20" fmla="*/ 2 w 10"/>
                <a:gd name="T21" fmla="*/ 6 h 12"/>
                <a:gd name="T22" fmla="*/ 2 w 10"/>
                <a:gd name="T23" fmla="*/ 9 h 12"/>
                <a:gd name="T24" fmla="*/ 4 w 10"/>
                <a:gd name="T25" fmla="*/ 11 h 12"/>
                <a:gd name="T26" fmla="*/ 6 w 10"/>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1" y="7"/>
                  </a:moveTo>
                  <a:cubicBezTo>
                    <a:pt x="1" y="4"/>
                    <a:pt x="1" y="4"/>
                    <a:pt x="1" y="4"/>
                  </a:cubicBezTo>
                  <a:cubicBezTo>
                    <a:pt x="1" y="3"/>
                    <a:pt x="2" y="0"/>
                    <a:pt x="6" y="0"/>
                  </a:cubicBezTo>
                  <a:cubicBezTo>
                    <a:pt x="10" y="0"/>
                    <a:pt x="9" y="3"/>
                    <a:pt x="9" y="4"/>
                  </a:cubicBezTo>
                  <a:cubicBezTo>
                    <a:pt x="8" y="7"/>
                    <a:pt x="8" y="7"/>
                    <a:pt x="8" y="7"/>
                  </a:cubicBezTo>
                  <a:cubicBezTo>
                    <a:pt x="8" y="10"/>
                    <a:pt x="6" y="12"/>
                    <a:pt x="3" y="12"/>
                  </a:cubicBezTo>
                  <a:cubicBezTo>
                    <a:pt x="1" y="12"/>
                    <a:pt x="0" y="10"/>
                    <a:pt x="1" y="7"/>
                  </a:cubicBezTo>
                  <a:close/>
                  <a:moveTo>
                    <a:pt x="6" y="9"/>
                  </a:moveTo>
                  <a:cubicBezTo>
                    <a:pt x="7" y="9"/>
                    <a:pt x="7" y="7"/>
                    <a:pt x="7" y="6"/>
                  </a:cubicBezTo>
                  <a:cubicBezTo>
                    <a:pt x="8" y="2"/>
                    <a:pt x="8" y="1"/>
                    <a:pt x="6" y="1"/>
                  </a:cubicBezTo>
                  <a:cubicBezTo>
                    <a:pt x="4" y="1"/>
                    <a:pt x="3" y="2"/>
                    <a:pt x="2" y="6"/>
                  </a:cubicBezTo>
                  <a:cubicBezTo>
                    <a:pt x="2" y="7"/>
                    <a:pt x="2" y="9"/>
                    <a:pt x="2" y="9"/>
                  </a:cubicBezTo>
                  <a:cubicBezTo>
                    <a:pt x="2" y="9"/>
                    <a:pt x="2" y="11"/>
                    <a:pt x="4" y="11"/>
                  </a:cubicBezTo>
                  <a:cubicBezTo>
                    <a:pt x="6" y="11"/>
                    <a:pt x="6"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0"/>
            <p:cNvSpPr>
              <a:spLocks/>
            </p:cNvSpPr>
            <p:nvPr userDrawn="1"/>
          </p:nvSpPr>
          <p:spPr bwMode="auto">
            <a:xfrm>
              <a:off x="3488" y="2378"/>
              <a:ext cx="50" cy="79"/>
            </a:xfrm>
            <a:custGeom>
              <a:avLst/>
              <a:gdLst>
                <a:gd name="T0" fmla="*/ 4 w 7"/>
                <a:gd name="T1" fmla="*/ 2 h 11"/>
                <a:gd name="T2" fmla="*/ 4 w 7"/>
                <a:gd name="T3" fmla="*/ 2 h 11"/>
                <a:gd name="T4" fmla="*/ 7 w 7"/>
                <a:gd name="T5" fmla="*/ 0 h 11"/>
                <a:gd name="T6" fmla="*/ 7 w 7"/>
                <a:gd name="T7" fmla="*/ 1 h 11"/>
                <a:gd name="T8" fmla="*/ 3 w 7"/>
                <a:gd name="T9" fmla="*/ 4 h 11"/>
                <a:gd name="T10" fmla="*/ 2 w 7"/>
                <a:gd name="T11" fmla="*/ 11 h 11"/>
                <a:gd name="T12" fmla="*/ 0 w 7"/>
                <a:gd name="T13" fmla="*/ 11 h 11"/>
                <a:gd name="T14" fmla="*/ 3 w 7"/>
                <a:gd name="T15" fmla="*/ 0 h 11"/>
                <a:gd name="T16" fmla="*/ 4 w 7"/>
                <a:gd name="T17" fmla="*/ 0 h 11"/>
                <a:gd name="T18" fmla="*/ 4 w 7"/>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4" y="2"/>
                  </a:moveTo>
                  <a:cubicBezTo>
                    <a:pt x="4" y="2"/>
                    <a:pt x="4" y="2"/>
                    <a:pt x="4" y="2"/>
                  </a:cubicBezTo>
                  <a:cubicBezTo>
                    <a:pt x="4" y="1"/>
                    <a:pt x="6" y="0"/>
                    <a:pt x="7" y="0"/>
                  </a:cubicBezTo>
                  <a:cubicBezTo>
                    <a:pt x="7" y="1"/>
                    <a:pt x="7" y="1"/>
                    <a:pt x="7" y="1"/>
                  </a:cubicBezTo>
                  <a:cubicBezTo>
                    <a:pt x="5" y="1"/>
                    <a:pt x="3" y="2"/>
                    <a:pt x="3" y="4"/>
                  </a:cubicBezTo>
                  <a:cubicBezTo>
                    <a:pt x="2" y="11"/>
                    <a:pt x="2" y="11"/>
                    <a:pt x="2" y="11"/>
                  </a:cubicBezTo>
                  <a:cubicBezTo>
                    <a:pt x="0" y="11"/>
                    <a:pt x="0" y="11"/>
                    <a:pt x="0" y="11"/>
                  </a:cubicBezTo>
                  <a:cubicBezTo>
                    <a:pt x="3" y="0"/>
                    <a:pt x="3" y="0"/>
                    <a:pt x="3" y="0"/>
                  </a:cubicBezTo>
                  <a:cubicBezTo>
                    <a:pt x="4" y="0"/>
                    <a:pt x="4" y="0"/>
                    <a:pt x="4" y="0"/>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1"/>
            <p:cNvSpPr>
              <a:spLocks/>
            </p:cNvSpPr>
            <p:nvPr userDrawn="1"/>
          </p:nvSpPr>
          <p:spPr bwMode="auto">
            <a:xfrm>
              <a:off x="3531" y="2343"/>
              <a:ext cx="35" cy="114"/>
            </a:xfrm>
            <a:custGeom>
              <a:avLst/>
              <a:gdLst>
                <a:gd name="T0" fmla="*/ 0 w 35"/>
                <a:gd name="T1" fmla="*/ 114 h 114"/>
                <a:gd name="T2" fmla="*/ 28 w 35"/>
                <a:gd name="T3" fmla="*/ 0 h 114"/>
                <a:gd name="T4" fmla="*/ 35 w 35"/>
                <a:gd name="T5" fmla="*/ 0 h 114"/>
                <a:gd name="T6" fmla="*/ 14 w 35"/>
                <a:gd name="T7" fmla="*/ 114 h 114"/>
                <a:gd name="T8" fmla="*/ 0 w 35"/>
                <a:gd name="T9" fmla="*/ 114 h 114"/>
              </a:gdLst>
              <a:ahLst/>
              <a:cxnLst>
                <a:cxn ang="0">
                  <a:pos x="T0" y="T1"/>
                </a:cxn>
                <a:cxn ang="0">
                  <a:pos x="T2" y="T3"/>
                </a:cxn>
                <a:cxn ang="0">
                  <a:pos x="T4" y="T5"/>
                </a:cxn>
                <a:cxn ang="0">
                  <a:pos x="T6" y="T7"/>
                </a:cxn>
                <a:cxn ang="0">
                  <a:pos x="T8" y="T9"/>
                </a:cxn>
              </a:cxnLst>
              <a:rect l="0" t="0" r="r" b="b"/>
              <a:pathLst>
                <a:path w="35" h="114">
                  <a:moveTo>
                    <a:pt x="0" y="114"/>
                  </a:moveTo>
                  <a:lnTo>
                    <a:pt x="28" y="0"/>
                  </a:lnTo>
                  <a:lnTo>
                    <a:pt x="35" y="0"/>
                  </a:lnTo>
                  <a:lnTo>
                    <a:pt x="14"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2"/>
            <p:cNvSpPr>
              <a:spLocks noEditPoints="1"/>
            </p:cNvSpPr>
            <p:nvPr userDrawn="1"/>
          </p:nvSpPr>
          <p:spPr bwMode="auto">
            <a:xfrm>
              <a:off x="3566" y="2343"/>
              <a:ext cx="79" cy="121"/>
            </a:xfrm>
            <a:custGeom>
              <a:avLst/>
              <a:gdLst>
                <a:gd name="T0" fmla="*/ 6 w 11"/>
                <a:gd name="T1" fmla="*/ 15 h 17"/>
                <a:gd name="T2" fmla="*/ 6 w 11"/>
                <a:gd name="T3" fmla="*/ 15 h 17"/>
                <a:gd name="T4" fmla="*/ 3 w 11"/>
                <a:gd name="T5" fmla="*/ 17 h 17"/>
                <a:gd name="T6" fmla="*/ 1 w 11"/>
                <a:gd name="T7" fmla="*/ 11 h 17"/>
                <a:gd name="T8" fmla="*/ 5 w 11"/>
                <a:gd name="T9" fmla="*/ 5 h 17"/>
                <a:gd name="T10" fmla="*/ 8 w 11"/>
                <a:gd name="T11" fmla="*/ 6 h 17"/>
                <a:gd name="T12" fmla="*/ 8 w 11"/>
                <a:gd name="T13" fmla="*/ 6 h 17"/>
                <a:gd name="T14" fmla="*/ 9 w 11"/>
                <a:gd name="T15" fmla="*/ 0 h 17"/>
                <a:gd name="T16" fmla="*/ 11 w 11"/>
                <a:gd name="T17" fmla="*/ 0 h 17"/>
                <a:gd name="T18" fmla="*/ 8 w 11"/>
                <a:gd name="T19" fmla="*/ 14 h 17"/>
                <a:gd name="T20" fmla="*/ 7 w 11"/>
                <a:gd name="T21" fmla="*/ 16 h 17"/>
                <a:gd name="T22" fmla="*/ 6 w 11"/>
                <a:gd name="T23" fmla="*/ 16 h 17"/>
                <a:gd name="T24" fmla="*/ 6 w 11"/>
                <a:gd name="T25" fmla="*/ 15 h 17"/>
                <a:gd name="T26" fmla="*/ 7 w 11"/>
                <a:gd name="T27" fmla="*/ 12 h 17"/>
                <a:gd name="T28" fmla="*/ 7 w 11"/>
                <a:gd name="T29" fmla="*/ 10 h 17"/>
                <a:gd name="T30" fmla="*/ 5 w 11"/>
                <a:gd name="T31" fmla="*/ 6 h 17"/>
                <a:gd name="T32" fmla="*/ 2 w 11"/>
                <a:gd name="T33" fmla="*/ 11 h 17"/>
                <a:gd name="T34" fmla="*/ 3 w 11"/>
                <a:gd name="T35" fmla="*/ 16 h 17"/>
                <a:gd name="T36" fmla="*/ 7 w 11"/>
                <a:gd name="T3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7">
                  <a:moveTo>
                    <a:pt x="6" y="15"/>
                  </a:moveTo>
                  <a:cubicBezTo>
                    <a:pt x="6" y="15"/>
                    <a:pt x="6" y="15"/>
                    <a:pt x="6" y="15"/>
                  </a:cubicBezTo>
                  <a:cubicBezTo>
                    <a:pt x="5" y="16"/>
                    <a:pt x="4" y="17"/>
                    <a:pt x="3" y="17"/>
                  </a:cubicBezTo>
                  <a:cubicBezTo>
                    <a:pt x="0" y="17"/>
                    <a:pt x="0" y="13"/>
                    <a:pt x="1" y="11"/>
                  </a:cubicBezTo>
                  <a:cubicBezTo>
                    <a:pt x="1" y="9"/>
                    <a:pt x="2" y="5"/>
                    <a:pt x="5" y="5"/>
                  </a:cubicBezTo>
                  <a:cubicBezTo>
                    <a:pt x="6" y="5"/>
                    <a:pt x="7" y="5"/>
                    <a:pt x="8" y="6"/>
                  </a:cubicBezTo>
                  <a:cubicBezTo>
                    <a:pt x="8" y="6"/>
                    <a:pt x="8" y="6"/>
                    <a:pt x="8" y="6"/>
                  </a:cubicBezTo>
                  <a:cubicBezTo>
                    <a:pt x="9" y="0"/>
                    <a:pt x="9" y="0"/>
                    <a:pt x="9" y="0"/>
                  </a:cubicBezTo>
                  <a:cubicBezTo>
                    <a:pt x="11" y="0"/>
                    <a:pt x="11" y="0"/>
                    <a:pt x="11" y="0"/>
                  </a:cubicBezTo>
                  <a:cubicBezTo>
                    <a:pt x="8" y="14"/>
                    <a:pt x="8" y="14"/>
                    <a:pt x="8" y="14"/>
                  </a:cubicBezTo>
                  <a:cubicBezTo>
                    <a:pt x="7" y="15"/>
                    <a:pt x="7" y="16"/>
                    <a:pt x="7" y="16"/>
                  </a:cubicBezTo>
                  <a:cubicBezTo>
                    <a:pt x="6" y="16"/>
                    <a:pt x="6" y="16"/>
                    <a:pt x="6" y="16"/>
                  </a:cubicBezTo>
                  <a:lnTo>
                    <a:pt x="6" y="15"/>
                  </a:lnTo>
                  <a:close/>
                  <a:moveTo>
                    <a:pt x="7" y="12"/>
                  </a:moveTo>
                  <a:cubicBezTo>
                    <a:pt x="7" y="10"/>
                    <a:pt x="7" y="10"/>
                    <a:pt x="7" y="10"/>
                  </a:cubicBezTo>
                  <a:cubicBezTo>
                    <a:pt x="7" y="9"/>
                    <a:pt x="8" y="6"/>
                    <a:pt x="5" y="6"/>
                  </a:cubicBezTo>
                  <a:cubicBezTo>
                    <a:pt x="3" y="6"/>
                    <a:pt x="3" y="8"/>
                    <a:pt x="2" y="11"/>
                  </a:cubicBezTo>
                  <a:cubicBezTo>
                    <a:pt x="1" y="15"/>
                    <a:pt x="2" y="16"/>
                    <a:pt x="3" y="16"/>
                  </a:cubicBezTo>
                  <a:cubicBezTo>
                    <a:pt x="5" y="16"/>
                    <a:pt x="6" y="15"/>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3"/>
            <p:cNvSpPr>
              <a:spLocks/>
            </p:cNvSpPr>
            <p:nvPr userDrawn="1"/>
          </p:nvSpPr>
          <p:spPr bwMode="auto">
            <a:xfrm>
              <a:off x="3645" y="2378"/>
              <a:ext cx="106" cy="79"/>
            </a:xfrm>
            <a:custGeom>
              <a:avLst/>
              <a:gdLst>
                <a:gd name="T0" fmla="*/ 0 w 106"/>
                <a:gd name="T1" fmla="*/ 0 h 79"/>
                <a:gd name="T2" fmla="*/ 14 w 106"/>
                <a:gd name="T3" fmla="*/ 0 h 79"/>
                <a:gd name="T4" fmla="*/ 14 w 106"/>
                <a:gd name="T5" fmla="*/ 72 h 79"/>
                <a:gd name="T6" fmla="*/ 14 w 106"/>
                <a:gd name="T7" fmla="*/ 72 h 79"/>
                <a:gd name="T8" fmla="*/ 49 w 106"/>
                <a:gd name="T9" fmla="*/ 0 h 79"/>
                <a:gd name="T10" fmla="*/ 57 w 106"/>
                <a:gd name="T11" fmla="*/ 0 h 79"/>
                <a:gd name="T12" fmla="*/ 64 w 106"/>
                <a:gd name="T13" fmla="*/ 72 h 79"/>
                <a:gd name="T14" fmla="*/ 64 w 106"/>
                <a:gd name="T15" fmla="*/ 72 h 79"/>
                <a:gd name="T16" fmla="*/ 92 w 106"/>
                <a:gd name="T17" fmla="*/ 0 h 79"/>
                <a:gd name="T18" fmla="*/ 106 w 106"/>
                <a:gd name="T19" fmla="*/ 0 h 79"/>
                <a:gd name="T20" fmla="*/ 64 w 106"/>
                <a:gd name="T21" fmla="*/ 79 h 79"/>
                <a:gd name="T22" fmla="*/ 49 w 106"/>
                <a:gd name="T23" fmla="*/ 79 h 79"/>
                <a:gd name="T24" fmla="*/ 49 w 106"/>
                <a:gd name="T25" fmla="*/ 15 h 79"/>
                <a:gd name="T26" fmla="*/ 49 w 106"/>
                <a:gd name="T27" fmla="*/ 15 h 79"/>
                <a:gd name="T28" fmla="*/ 14 w 106"/>
                <a:gd name="T29" fmla="*/ 79 h 79"/>
                <a:gd name="T30" fmla="*/ 7 w 106"/>
                <a:gd name="T31" fmla="*/ 79 h 79"/>
                <a:gd name="T32" fmla="*/ 0 w 106"/>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79">
                  <a:moveTo>
                    <a:pt x="0" y="0"/>
                  </a:moveTo>
                  <a:lnTo>
                    <a:pt x="14" y="0"/>
                  </a:lnTo>
                  <a:lnTo>
                    <a:pt x="14" y="72"/>
                  </a:lnTo>
                  <a:lnTo>
                    <a:pt x="14" y="72"/>
                  </a:lnTo>
                  <a:lnTo>
                    <a:pt x="49" y="0"/>
                  </a:lnTo>
                  <a:lnTo>
                    <a:pt x="57" y="0"/>
                  </a:lnTo>
                  <a:lnTo>
                    <a:pt x="64" y="72"/>
                  </a:lnTo>
                  <a:lnTo>
                    <a:pt x="64" y="72"/>
                  </a:lnTo>
                  <a:lnTo>
                    <a:pt x="92" y="0"/>
                  </a:lnTo>
                  <a:lnTo>
                    <a:pt x="106" y="0"/>
                  </a:lnTo>
                  <a:lnTo>
                    <a:pt x="64" y="79"/>
                  </a:lnTo>
                  <a:lnTo>
                    <a:pt x="49" y="79"/>
                  </a:lnTo>
                  <a:lnTo>
                    <a:pt x="49" y="15"/>
                  </a:lnTo>
                  <a:lnTo>
                    <a:pt x="49" y="15"/>
                  </a:lnTo>
                  <a:lnTo>
                    <a:pt x="14" y="79"/>
                  </a:lnTo>
                  <a:lnTo>
                    <a:pt x="7" y="7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4"/>
            <p:cNvSpPr>
              <a:spLocks noEditPoints="1"/>
            </p:cNvSpPr>
            <p:nvPr userDrawn="1"/>
          </p:nvSpPr>
          <p:spPr bwMode="auto">
            <a:xfrm>
              <a:off x="3744" y="2343"/>
              <a:ext cx="36" cy="114"/>
            </a:xfrm>
            <a:custGeom>
              <a:avLst/>
              <a:gdLst>
                <a:gd name="T0" fmla="*/ 0 w 36"/>
                <a:gd name="T1" fmla="*/ 114 h 114"/>
                <a:gd name="T2" fmla="*/ 14 w 36"/>
                <a:gd name="T3" fmla="*/ 35 h 114"/>
                <a:gd name="T4" fmla="*/ 29 w 36"/>
                <a:gd name="T5" fmla="*/ 35 h 114"/>
                <a:gd name="T6" fmla="*/ 7 w 36"/>
                <a:gd name="T7" fmla="*/ 114 h 114"/>
                <a:gd name="T8" fmla="*/ 0 w 36"/>
                <a:gd name="T9" fmla="*/ 114 h 114"/>
                <a:gd name="T10" fmla="*/ 22 w 36"/>
                <a:gd name="T11" fmla="*/ 14 h 114"/>
                <a:gd name="T12" fmla="*/ 22 w 36"/>
                <a:gd name="T13" fmla="*/ 0 h 114"/>
                <a:gd name="T14" fmla="*/ 36 w 36"/>
                <a:gd name="T15" fmla="*/ 0 h 114"/>
                <a:gd name="T16" fmla="*/ 29 w 36"/>
                <a:gd name="T17" fmla="*/ 14 h 114"/>
                <a:gd name="T18" fmla="*/ 22 w 36"/>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14">
                  <a:moveTo>
                    <a:pt x="0" y="114"/>
                  </a:moveTo>
                  <a:lnTo>
                    <a:pt x="14" y="35"/>
                  </a:lnTo>
                  <a:lnTo>
                    <a:pt x="29" y="35"/>
                  </a:lnTo>
                  <a:lnTo>
                    <a:pt x="7" y="114"/>
                  </a:lnTo>
                  <a:lnTo>
                    <a:pt x="0" y="114"/>
                  </a:lnTo>
                  <a:close/>
                  <a:moveTo>
                    <a:pt x="22" y="14"/>
                  </a:moveTo>
                  <a:lnTo>
                    <a:pt x="22" y="0"/>
                  </a:lnTo>
                  <a:lnTo>
                    <a:pt x="36" y="0"/>
                  </a:lnTo>
                  <a:lnTo>
                    <a:pt x="29" y="14"/>
                  </a:lnTo>
                  <a:lnTo>
                    <a:pt x="2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5"/>
            <p:cNvSpPr>
              <a:spLocks noEditPoints="1"/>
            </p:cNvSpPr>
            <p:nvPr userDrawn="1"/>
          </p:nvSpPr>
          <p:spPr bwMode="auto">
            <a:xfrm>
              <a:off x="3773" y="2343"/>
              <a:ext cx="78" cy="121"/>
            </a:xfrm>
            <a:custGeom>
              <a:avLst/>
              <a:gdLst>
                <a:gd name="T0" fmla="*/ 7 w 11"/>
                <a:gd name="T1" fmla="*/ 15 h 17"/>
                <a:gd name="T2" fmla="*/ 7 w 11"/>
                <a:gd name="T3" fmla="*/ 15 h 17"/>
                <a:gd name="T4" fmla="*/ 3 w 11"/>
                <a:gd name="T5" fmla="*/ 17 h 17"/>
                <a:gd name="T6" fmla="*/ 1 w 11"/>
                <a:gd name="T7" fmla="*/ 11 h 17"/>
                <a:gd name="T8" fmla="*/ 6 w 11"/>
                <a:gd name="T9" fmla="*/ 5 h 17"/>
                <a:gd name="T10" fmla="*/ 8 w 11"/>
                <a:gd name="T11" fmla="*/ 6 h 17"/>
                <a:gd name="T12" fmla="*/ 8 w 11"/>
                <a:gd name="T13" fmla="*/ 6 h 17"/>
                <a:gd name="T14" fmla="*/ 10 w 11"/>
                <a:gd name="T15" fmla="*/ 0 h 17"/>
                <a:gd name="T16" fmla="*/ 11 w 11"/>
                <a:gd name="T17" fmla="*/ 0 h 17"/>
                <a:gd name="T18" fmla="*/ 8 w 11"/>
                <a:gd name="T19" fmla="*/ 14 h 17"/>
                <a:gd name="T20" fmla="*/ 8 w 11"/>
                <a:gd name="T21" fmla="*/ 16 h 17"/>
                <a:gd name="T22" fmla="*/ 6 w 11"/>
                <a:gd name="T23" fmla="*/ 16 h 17"/>
                <a:gd name="T24" fmla="*/ 7 w 11"/>
                <a:gd name="T25" fmla="*/ 15 h 17"/>
                <a:gd name="T26" fmla="*/ 7 w 11"/>
                <a:gd name="T27" fmla="*/ 12 h 17"/>
                <a:gd name="T28" fmla="*/ 8 w 11"/>
                <a:gd name="T29" fmla="*/ 10 h 17"/>
                <a:gd name="T30" fmla="*/ 6 w 11"/>
                <a:gd name="T31" fmla="*/ 6 h 17"/>
                <a:gd name="T32" fmla="*/ 2 w 11"/>
                <a:gd name="T33" fmla="*/ 11 h 17"/>
                <a:gd name="T34" fmla="*/ 4 w 11"/>
                <a:gd name="T35" fmla="*/ 16 h 17"/>
                <a:gd name="T36" fmla="*/ 7 w 11"/>
                <a:gd name="T3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7">
                  <a:moveTo>
                    <a:pt x="7" y="15"/>
                  </a:moveTo>
                  <a:cubicBezTo>
                    <a:pt x="7" y="15"/>
                    <a:pt x="7" y="15"/>
                    <a:pt x="7" y="15"/>
                  </a:cubicBezTo>
                  <a:cubicBezTo>
                    <a:pt x="6" y="16"/>
                    <a:pt x="5" y="17"/>
                    <a:pt x="3" y="17"/>
                  </a:cubicBezTo>
                  <a:cubicBezTo>
                    <a:pt x="0" y="17"/>
                    <a:pt x="1" y="13"/>
                    <a:pt x="1" y="11"/>
                  </a:cubicBezTo>
                  <a:cubicBezTo>
                    <a:pt x="2" y="9"/>
                    <a:pt x="2" y="5"/>
                    <a:pt x="6" y="5"/>
                  </a:cubicBezTo>
                  <a:cubicBezTo>
                    <a:pt x="7" y="5"/>
                    <a:pt x="8" y="5"/>
                    <a:pt x="8" y="6"/>
                  </a:cubicBezTo>
                  <a:cubicBezTo>
                    <a:pt x="8" y="6"/>
                    <a:pt x="8" y="6"/>
                    <a:pt x="8" y="6"/>
                  </a:cubicBezTo>
                  <a:cubicBezTo>
                    <a:pt x="10" y="0"/>
                    <a:pt x="10" y="0"/>
                    <a:pt x="10" y="0"/>
                  </a:cubicBezTo>
                  <a:cubicBezTo>
                    <a:pt x="11" y="0"/>
                    <a:pt x="11" y="0"/>
                    <a:pt x="11" y="0"/>
                  </a:cubicBezTo>
                  <a:cubicBezTo>
                    <a:pt x="8" y="14"/>
                    <a:pt x="8" y="14"/>
                    <a:pt x="8" y="14"/>
                  </a:cubicBezTo>
                  <a:cubicBezTo>
                    <a:pt x="8" y="15"/>
                    <a:pt x="8" y="16"/>
                    <a:pt x="8" y="16"/>
                  </a:cubicBezTo>
                  <a:cubicBezTo>
                    <a:pt x="6" y="16"/>
                    <a:pt x="6" y="16"/>
                    <a:pt x="6" y="16"/>
                  </a:cubicBezTo>
                  <a:lnTo>
                    <a:pt x="7" y="15"/>
                  </a:lnTo>
                  <a:close/>
                  <a:moveTo>
                    <a:pt x="7" y="12"/>
                  </a:moveTo>
                  <a:cubicBezTo>
                    <a:pt x="8" y="10"/>
                    <a:pt x="8" y="10"/>
                    <a:pt x="8" y="10"/>
                  </a:cubicBezTo>
                  <a:cubicBezTo>
                    <a:pt x="8" y="9"/>
                    <a:pt x="8" y="6"/>
                    <a:pt x="6" y="6"/>
                  </a:cubicBezTo>
                  <a:cubicBezTo>
                    <a:pt x="3" y="6"/>
                    <a:pt x="3" y="8"/>
                    <a:pt x="2" y="11"/>
                  </a:cubicBezTo>
                  <a:cubicBezTo>
                    <a:pt x="2" y="15"/>
                    <a:pt x="2" y="16"/>
                    <a:pt x="4" y="16"/>
                  </a:cubicBezTo>
                  <a:cubicBezTo>
                    <a:pt x="5" y="16"/>
                    <a:pt x="7" y="15"/>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6"/>
            <p:cNvSpPr>
              <a:spLocks noEditPoints="1"/>
            </p:cNvSpPr>
            <p:nvPr userDrawn="1"/>
          </p:nvSpPr>
          <p:spPr bwMode="auto">
            <a:xfrm>
              <a:off x="3844" y="2378"/>
              <a:ext cx="71" cy="86"/>
            </a:xfrm>
            <a:custGeom>
              <a:avLst/>
              <a:gdLst>
                <a:gd name="T0" fmla="*/ 3 w 10"/>
                <a:gd name="T1" fmla="*/ 6 h 12"/>
                <a:gd name="T2" fmla="*/ 2 w 10"/>
                <a:gd name="T3" fmla="*/ 7 h 12"/>
                <a:gd name="T4" fmla="*/ 4 w 10"/>
                <a:gd name="T5" fmla="*/ 11 h 12"/>
                <a:gd name="T6" fmla="*/ 7 w 10"/>
                <a:gd name="T7" fmla="*/ 8 h 12"/>
                <a:gd name="T8" fmla="*/ 9 w 10"/>
                <a:gd name="T9" fmla="*/ 8 h 12"/>
                <a:gd name="T10" fmla="*/ 4 w 10"/>
                <a:gd name="T11" fmla="*/ 12 h 12"/>
                <a:gd name="T12" fmla="*/ 1 w 10"/>
                <a:gd name="T13" fmla="*/ 7 h 12"/>
                <a:gd name="T14" fmla="*/ 2 w 10"/>
                <a:gd name="T15" fmla="*/ 5 h 12"/>
                <a:gd name="T16" fmla="*/ 7 w 10"/>
                <a:gd name="T17" fmla="*/ 0 h 12"/>
                <a:gd name="T18" fmla="*/ 9 w 10"/>
                <a:gd name="T19" fmla="*/ 6 h 12"/>
                <a:gd name="T20" fmla="*/ 3 w 10"/>
                <a:gd name="T21" fmla="*/ 6 h 12"/>
                <a:gd name="T22" fmla="*/ 8 w 10"/>
                <a:gd name="T23" fmla="*/ 5 h 12"/>
                <a:gd name="T24" fmla="*/ 6 w 10"/>
                <a:gd name="T25" fmla="*/ 1 h 12"/>
                <a:gd name="T26" fmla="*/ 3 w 10"/>
                <a:gd name="T27" fmla="*/ 5 h 12"/>
                <a:gd name="T28" fmla="*/ 8 w 10"/>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3" y="6"/>
                  </a:moveTo>
                  <a:cubicBezTo>
                    <a:pt x="2" y="7"/>
                    <a:pt x="2" y="7"/>
                    <a:pt x="2" y="7"/>
                  </a:cubicBezTo>
                  <a:cubicBezTo>
                    <a:pt x="2" y="9"/>
                    <a:pt x="2" y="11"/>
                    <a:pt x="4" y="11"/>
                  </a:cubicBezTo>
                  <a:cubicBezTo>
                    <a:pt x="6" y="11"/>
                    <a:pt x="7" y="10"/>
                    <a:pt x="7" y="8"/>
                  </a:cubicBezTo>
                  <a:cubicBezTo>
                    <a:pt x="9" y="8"/>
                    <a:pt x="9" y="8"/>
                    <a:pt x="9" y="8"/>
                  </a:cubicBezTo>
                  <a:cubicBezTo>
                    <a:pt x="8" y="11"/>
                    <a:pt x="6" y="12"/>
                    <a:pt x="4" y="12"/>
                  </a:cubicBezTo>
                  <a:cubicBezTo>
                    <a:pt x="2" y="12"/>
                    <a:pt x="0" y="11"/>
                    <a:pt x="1" y="7"/>
                  </a:cubicBezTo>
                  <a:cubicBezTo>
                    <a:pt x="2" y="5"/>
                    <a:pt x="2" y="5"/>
                    <a:pt x="2" y="5"/>
                  </a:cubicBezTo>
                  <a:cubicBezTo>
                    <a:pt x="2" y="1"/>
                    <a:pt x="4" y="0"/>
                    <a:pt x="7" y="0"/>
                  </a:cubicBezTo>
                  <a:cubicBezTo>
                    <a:pt x="10" y="0"/>
                    <a:pt x="10" y="3"/>
                    <a:pt x="9" y="6"/>
                  </a:cubicBezTo>
                  <a:lnTo>
                    <a:pt x="3" y="6"/>
                  </a:lnTo>
                  <a:close/>
                  <a:moveTo>
                    <a:pt x="8" y="5"/>
                  </a:moveTo>
                  <a:cubicBezTo>
                    <a:pt x="9" y="3"/>
                    <a:pt x="8" y="1"/>
                    <a:pt x="6" y="1"/>
                  </a:cubicBezTo>
                  <a:cubicBezTo>
                    <a:pt x="4" y="1"/>
                    <a:pt x="3" y="3"/>
                    <a:pt x="3" y="5"/>
                  </a:cubicBez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4" name="Subtitle 2"/>
          <p:cNvSpPr>
            <a:spLocks noGrp="1"/>
          </p:cNvSpPr>
          <p:nvPr>
            <p:ph type="subTitle" idx="1" hasCustomPrompt="1"/>
          </p:nvPr>
        </p:nvSpPr>
        <p:spPr>
          <a:xfrm>
            <a:off x="1371600" y="3032016"/>
            <a:ext cx="6400800" cy="1292334"/>
          </a:xfrm>
        </p:spPr>
        <p:txBody>
          <a:bodyPr>
            <a:normAutofit/>
          </a:bodyPr>
          <a:lstStyle>
            <a:lvl1pPr marL="0" indent="0" algn="ctr">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small subtitle style</a:t>
            </a:r>
          </a:p>
        </p:txBody>
      </p:sp>
      <p:grpSp>
        <p:nvGrpSpPr>
          <p:cNvPr id="39" name="Group 38"/>
          <p:cNvGrpSpPr/>
          <p:nvPr/>
        </p:nvGrpSpPr>
        <p:grpSpPr>
          <a:xfrm>
            <a:off x="0" y="2445663"/>
            <a:ext cx="9144000" cy="583287"/>
            <a:chOff x="0" y="2445663"/>
            <a:chExt cx="9144000" cy="583287"/>
          </a:xfrm>
        </p:grpSpPr>
        <p:sp>
          <p:nvSpPr>
            <p:cNvPr id="7" name="TextBox 6"/>
            <p:cNvSpPr txBox="1"/>
            <p:nvPr userDrawn="1"/>
          </p:nvSpPr>
          <p:spPr>
            <a:xfrm>
              <a:off x="0" y="2445663"/>
              <a:ext cx="9144000" cy="430887"/>
            </a:xfrm>
            <a:prstGeom prst="rect">
              <a:avLst/>
            </a:prstGeom>
            <a:noFill/>
          </p:spPr>
          <p:txBody>
            <a:bodyPr wrap="square" rtlCol="0">
              <a:spAutoFit/>
            </a:bodyPr>
            <a:lstStyle/>
            <a:p>
              <a:pPr algn="ctr"/>
              <a:r>
                <a:rPr lang="en-US" sz="2200" dirty="0">
                  <a:solidFill>
                    <a:schemeClr val="bg1"/>
                  </a:solidFill>
                </a:rPr>
                <a:t>Cybersecurity</a:t>
              </a:r>
            </a:p>
          </p:txBody>
        </p:sp>
        <p:sp>
          <p:nvSpPr>
            <p:cNvPr id="9" name="TextBox 8"/>
            <p:cNvSpPr txBox="1"/>
            <p:nvPr userDrawn="1"/>
          </p:nvSpPr>
          <p:spPr>
            <a:xfrm>
              <a:off x="0" y="2751951"/>
              <a:ext cx="9144000" cy="276999"/>
            </a:xfrm>
            <a:prstGeom prst="rect">
              <a:avLst/>
            </a:prstGeom>
            <a:noFill/>
          </p:spPr>
          <p:txBody>
            <a:bodyPr wrap="square" rtlCol="0">
              <a:spAutoFit/>
            </a:bodyPr>
            <a:lstStyle/>
            <a:p>
              <a:pPr algn="ctr"/>
              <a:r>
                <a:rPr lang="en-US" sz="1200" baseline="0" dirty="0">
                  <a:solidFill>
                    <a:schemeClr val="bg1">
                      <a:alpha val="80000"/>
                    </a:schemeClr>
                  </a:solidFill>
                  <a:latin typeface="Calibri Light" panose="020F0302020204030204" pitchFamily="34" charset="0"/>
                </a:rPr>
                <a:t>Center of Excellence</a:t>
              </a:r>
            </a:p>
          </p:txBody>
        </p:sp>
      </p:grpSp>
      <p:pic>
        <p:nvPicPr>
          <p:cNvPr id="45" name="Picture 44" descr="Cybersecurity Square.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685" y="1962150"/>
            <a:ext cx="484631" cy="484631"/>
          </a:xfrm>
          <a:prstGeom prst="rect">
            <a:avLst/>
          </a:prstGeom>
        </p:spPr>
      </p:pic>
      <p:grpSp>
        <p:nvGrpSpPr>
          <p:cNvPr id="43" name="ipGroup2Splash"/>
          <p:cNvGrpSpPr/>
          <p:nvPr userDrawn="1"/>
        </p:nvGrpSpPr>
        <p:grpSpPr>
          <a:xfrm>
            <a:off x="1337756" y="4705350"/>
            <a:ext cx="852064" cy="316287"/>
            <a:chOff x="1337756" y="4722295"/>
            <a:chExt cx="852064" cy="316287"/>
          </a:xfrm>
        </p:grpSpPr>
        <p:sp>
          <p:nvSpPr>
            <p:cNvPr id="46" name="TextBox 45"/>
            <p:cNvSpPr txBox="1"/>
            <p:nvPr userDrawn="1"/>
          </p:nvSpPr>
          <p:spPr>
            <a:xfrm>
              <a:off x="1692568" y="4759842"/>
              <a:ext cx="497252" cy="246221"/>
            </a:xfrm>
            <a:prstGeom prst="rect">
              <a:avLst/>
            </a:prstGeom>
            <a:noFill/>
          </p:spPr>
          <p:txBody>
            <a:bodyPr wrap="none" rtlCol="0">
              <a:spAutoFit/>
            </a:bodyPr>
            <a:lstStyle/>
            <a:p>
              <a:r>
                <a:rPr lang="en-US" sz="1000" dirty="0">
                  <a:solidFill>
                    <a:schemeClr val="bg1"/>
                  </a:solidFill>
                </a:rPr>
                <a:t>Public</a:t>
              </a:r>
            </a:p>
          </p:txBody>
        </p:sp>
        <p:sp>
          <p:nvSpPr>
            <p:cNvPr id="47" name="Oval 46"/>
            <p:cNvSpPr/>
            <p:nvPr userDrawn="1"/>
          </p:nvSpPr>
          <p:spPr>
            <a:xfrm>
              <a:off x="1552431" y="4782212"/>
              <a:ext cx="200167" cy="200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userDrawn="1"/>
          </p:nvSpPr>
          <p:spPr>
            <a:xfrm>
              <a:off x="1517176" y="4722295"/>
              <a:ext cx="276038" cy="307777"/>
            </a:xfrm>
            <a:prstGeom prst="rect">
              <a:avLst/>
            </a:prstGeom>
            <a:noFill/>
          </p:spPr>
          <p:txBody>
            <a:bodyPr wrap="none" rtlCol="0">
              <a:spAutoFit/>
            </a:bodyPr>
            <a:lstStyle/>
            <a:p>
              <a:r>
                <a:rPr lang="en-US" sz="1400" dirty="0">
                  <a:solidFill>
                    <a:srgbClr val="007BB7"/>
                  </a:solidFill>
                </a:rPr>
                <a:t>1</a:t>
              </a:r>
            </a:p>
          </p:txBody>
        </p:sp>
        <p:sp>
          <p:nvSpPr>
            <p:cNvPr id="49" name="TextBox 48"/>
            <p:cNvSpPr txBox="1"/>
            <p:nvPr userDrawn="1"/>
          </p:nvSpPr>
          <p:spPr>
            <a:xfrm>
              <a:off x="1337756" y="4730805"/>
              <a:ext cx="284052" cy="307777"/>
            </a:xfrm>
            <a:prstGeom prst="rect">
              <a:avLst/>
            </a:prstGeom>
            <a:noFill/>
          </p:spPr>
          <p:txBody>
            <a:bodyPr wrap="none" rtlCol="0">
              <a:spAutoFit/>
            </a:bodyPr>
            <a:lstStyle/>
            <a:p>
              <a:r>
                <a:rPr lang="en-US" sz="1400" spc="-150" dirty="0">
                  <a:solidFill>
                    <a:schemeClr val="bg1"/>
                  </a:solidFill>
                </a:rPr>
                <a:t>IP</a:t>
              </a:r>
            </a:p>
          </p:txBody>
        </p:sp>
      </p:grpSp>
    </p:spTree>
    <p:extLst>
      <p:ext uri="{BB962C8B-B14F-4D97-AF65-F5344CB8AC3E}">
        <p14:creationId xmlns:p14="http://schemas.microsoft.com/office/powerpoint/2010/main" val="3442447367"/>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Expande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US" dirty="0"/>
              <a:t>© 2019 Eaton. All Rights Reserved</a:t>
            </a:r>
          </a:p>
        </p:txBody>
      </p:sp>
      <p:grpSp>
        <p:nvGrpSpPr>
          <p:cNvPr id="8" name="Group 10"/>
          <p:cNvGrpSpPr>
            <a:grpSpLocks noChangeAspect="1"/>
          </p:cNvGrpSpPr>
          <p:nvPr/>
        </p:nvGrpSpPr>
        <p:grpSpPr bwMode="auto">
          <a:xfrm>
            <a:off x="457201" y="4776788"/>
            <a:ext cx="758922" cy="221629"/>
            <a:chOff x="1845" y="1827"/>
            <a:chExt cx="2070" cy="666"/>
          </a:xfrm>
          <a:solidFill>
            <a:schemeClr val="bg1"/>
          </a:solidFill>
        </p:grpSpPr>
        <p:sp>
          <p:nvSpPr>
            <p:cNvPr id="10" name="Freeform 11"/>
            <p:cNvSpPr>
              <a:spLocks noEditPoints="1"/>
            </p:cNvSpPr>
            <p:nvPr userDrawn="1"/>
          </p:nvSpPr>
          <p:spPr bwMode="auto">
            <a:xfrm>
              <a:off x="1845" y="1827"/>
              <a:ext cx="1529" cy="415"/>
            </a:xfrm>
            <a:custGeom>
              <a:avLst/>
              <a:gdLst>
                <a:gd name="T0" fmla="*/ 70 w 215"/>
                <a:gd name="T1" fmla="*/ 11 h 58"/>
                <a:gd name="T2" fmla="*/ 75 w 215"/>
                <a:gd name="T3" fmla="*/ 30 h 58"/>
                <a:gd name="T4" fmla="*/ 64 w 215"/>
                <a:gd name="T5" fmla="*/ 30 h 58"/>
                <a:gd name="T6" fmla="*/ 70 w 215"/>
                <a:gd name="T7" fmla="*/ 11 h 58"/>
                <a:gd name="T8" fmla="*/ 60 w 215"/>
                <a:gd name="T9" fmla="*/ 43 h 58"/>
                <a:gd name="T10" fmla="*/ 55 w 215"/>
                <a:gd name="T11" fmla="*/ 58 h 58"/>
                <a:gd name="T12" fmla="*/ 83 w 215"/>
                <a:gd name="T13" fmla="*/ 58 h 58"/>
                <a:gd name="T14" fmla="*/ 79 w 215"/>
                <a:gd name="T15" fmla="*/ 43 h 58"/>
                <a:gd name="T16" fmla="*/ 60 w 215"/>
                <a:gd name="T17" fmla="*/ 43 h 58"/>
                <a:gd name="T18" fmla="*/ 133 w 215"/>
                <a:gd name="T19" fmla="*/ 0 h 58"/>
                <a:gd name="T20" fmla="*/ 79 w 215"/>
                <a:gd name="T21" fmla="*/ 0 h 58"/>
                <a:gd name="T22" fmla="*/ 79 w 215"/>
                <a:gd name="T23" fmla="*/ 16 h 58"/>
                <a:gd name="T24" fmla="*/ 96 w 215"/>
                <a:gd name="T25" fmla="*/ 16 h 58"/>
                <a:gd name="T26" fmla="*/ 96 w 215"/>
                <a:gd name="T27" fmla="*/ 58 h 58"/>
                <a:gd name="T28" fmla="*/ 123 w 215"/>
                <a:gd name="T29" fmla="*/ 58 h 58"/>
                <a:gd name="T30" fmla="*/ 110 w 215"/>
                <a:gd name="T31" fmla="*/ 31 h 58"/>
                <a:gd name="T32" fmla="*/ 133 w 215"/>
                <a:gd name="T33" fmla="*/ 0 h 58"/>
                <a:gd name="T34" fmla="*/ 142 w 215"/>
                <a:gd name="T35" fmla="*/ 43 h 58"/>
                <a:gd name="T36" fmla="*/ 153 w 215"/>
                <a:gd name="T37" fmla="*/ 31 h 58"/>
                <a:gd name="T38" fmla="*/ 142 w 215"/>
                <a:gd name="T39" fmla="*/ 19 h 58"/>
                <a:gd name="T40" fmla="*/ 131 w 215"/>
                <a:gd name="T41" fmla="*/ 31 h 58"/>
                <a:gd name="T42" fmla="*/ 142 w 215"/>
                <a:gd name="T43" fmla="*/ 43 h 58"/>
                <a:gd name="T44" fmla="*/ 198 w 215"/>
                <a:gd name="T45" fmla="*/ 37 h 58"/>
                <a:gd name="T46" fmla="*/ 187 w 215"/>
                <a:gd name="T47" fmla="*/ 0 h 58"/>
                <a:gd name="T48" fmla="*/ 159 w 215"/>
                <a:gd name="T49" fmla="*/ 0 h 58"/>
                <a:gd name="T50" fmla="*/ 159 w 215"/>
                <a:gd name="T51" fmla="*/ 58 h 58"/>
                <a:gd name="T52" fmla="*/ 177 w 215"/>
                <a:gd name="T53" fmla="*/ 58 h 58"/>
                <a:gd name="T54" fmla="*/ 177 w 215"/>
                <a:gd name="T55" fmla="*/ 21 h 58"/>
                <a:gd name="T56" fmla="*/ 177 w 215"/>
                <a:gd name="T57" fmla="*/ 21 h 58"/>
                <a:gd name="T58" fmla="*/ 187 w 215"/>
                <a:gd name="T59" fmla="*/ 58 h 58"/>
                <a:gd name="T60" fmla="*/ 215 w 215"/>
                <a:gd name="T61" fmla="*/ 58 h 58"/>
                <a:gd name="T62" fmla="*/ 215 w 215"/>
                <a:gd name="T63" fmla="*/ 0 h 58"/>
                <a:gd name="T64" fmla="*/ 198 w 215"/>
                <a:gd name="T65" fmla="*/ 0 h 58"/>
                <a:gd name="T66" fmla="*/ 198 w 215"/>
                <a:gd name="T67" fmla="*/ 37 h 58"/>
                <a:gd name="T68" fmla="*/ 33 w 215"/>
                <a:gd name="T69" fmla="*/ 58 h 58"/>
                <a:gd name="T70" fmla="*/ 38 w 215"/>
                <a:gd name="T71" fmla="*/ 42 h 58"/>
                <a:gd name="T72" fmla="*/ 20 w 215"/>
                <a:gd name="T73" fmla="*/ 42 h 58"/>
                <a:gd name="T74" fmla="*/ 20 w 215"/>
                <a:gd name="T75" fmla="*/ 37 h 58"/>
                <a:gd name="T76" fmla="*/ 40 w 215"/>
                <a:gd name="T77" fmla="*/ 37 h 58"/>
                <a:gd name="T78" fmla="*/ 45 w 215"/>
                <a:gd name="T79" fmla="*/ 21 h 58"/>
                <a:gd name="T80" fmla="*/ 20 w 215"/>
                <a:gd name="T81" fmla="*/ 21 h 58"/>
                <a:gd name="T82" fmla="*/ 20 w 215"/>
                <a:gd name="T83" fmla="*/ 16 h 58"/>
                <a:gd name="T84" fmla="*/ 46 w 215"/>
                <a:gd name="T85" fmla="*/ 16 h 58"/>
                <a:gd name="T86" fmla="*/ 51 w 215"/>
                <a:gd name="T87" fmla="*/ 0 h 58"/>
                <a:gd name="T88" fmla="*/ 0 w 215"/>
                <a:gd name="T89" fmla="*/ 0 h 58"/>
                <a:gd name="T90" fmla="*/ 0 w 215"/>
                <a:gd name="T91" fmla="*/ 58 h 58"/>
                <a:gd name="T92" fmla="*/ 33 w 215"/>
                <a:gd name="T9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5" h="58">
                  <a:moveTo>
                    <a:pt x="70" y="11"/>
                  </a:moveTo>
                  <a:cubicBezTo>
                    <a:pt x="75" y="30"/>
                    <a:pt x="75" y="30"/>
                    <a:pt x="75" y="30"/>
                  </a:cubicBezTo>
                  <a:cubicBezTo>
                    <a:pt x="64" y="30"/>
                    <a:pt x="64" y="30"/>
                    <a:pt x="64" y="30"/>
                  </a:cubicBezTo>
                  <a:lnTo>
                    <a:pt x="70" y="11"/>
                  </a:lnTo>
                  <a:close/>
                  <a:moveTo>
                    <a:pt x="60" y="43"/>
                  </a:moveTo>
                  <a:cubicBezTo>
                    <a:pt x="55" y="58"/>
                    <a:pt x="55" y="58"/>
                    <a:pt x="55" y="58"/>
                  </a:cubicBezTo>
                  <a:cubicBezTo>
                    <a:pt x="83" y="58"/>
                    <a:pt x="83" y="58"/>
                    <a:pt x="83" y="58"/>
                  </a:cubicBezTo>
                  <a:cubicBezTo>
                    <a:pt x="79" y="43"/>
                    <a:pt x="79" y="43"/>
                    <a:pt x="79" y="43"/>
                  </a:cubicBezTo>
                  <a:lnTo>
                    <a:pt x="60" y="43"/>
                  </a:lnTo>
                  <a:close/>
                  <a:moveTo>
                    <a:pt x="133" y="0"/>
                  </a:moveTo>
                  <a:cubicBezTo>
                    <a:pt x="79" y="0"/>
                    <a:pt x="79" y="0"/>
                    <a:pt x="79" y="0"/>
                  </a:cubicBezTo>
                  <a:cubicBezTo>
                    <a:pt x="79" y="16"/>
                    <a:pt x="79" y="16"/>
                    <a:pt x="79" y="16"/>
                  </a:cubicBezTo>
                  <a:cubicBezTo>
                    <a:pt x="96" y="16"/>
                    <a:pt x="96" y="16"/>
                    <a:pt x="96" y="16"/>
                  </a:cubicBezTo>
                  <a:cubicBezTo>
                    <a:pt x="96" y="58"/>
                    <a:pt x="96" y="58"/>
                    <a:pt x="96" y="58"/>
                  </a:cubicBezTo>
                  <a:cubicBezTo>
                    <a:pt x="123" y="58"/>
                    <a:pt x="123" y="58"/>
                    <a:pt x="123" y="58"/>
                  </a:cubicBezTo>
                  <a:cubicBezTo>
                    <a:pt x="122" y="57"/>
                    <a:pt x="110" y="48"/>
                    <a:pt x="110" y="31"/>
                  </a:cubicBezTo>
                  <a:cubicBezTo>
                    <a:pt x="110" y="17"/>
                    <a:pt x="119" y="3"/>
                    <a:pt x="133" y="0"/>
                  </a:cubicBezTo>
                  <a:moveTo>
                    <a:pt x="142" y="43"/>
                  </a:moveTo>
                  <a:cubicBezTo>
                    <a:pt x="148" y="43"/>
                    <a:pt x="153" y="38"/>
                    <a:pt x="153" y="31"/>
                  </a:cubicBezTo>
                  <a:cubicBezTo>
                    <a:pt x="153" y="25"/>
                    <a:pt x="148" y="19"/>
                    <a:pt x="142" y="19"/>
                  </a:cubicBezTo>
                  <a:cubicBezTo>
                    <a:pt x="136" y="19"/>
                    <a:pt x="131" y="25"/>
                    <a:pt x="131" y="31"/>
                  </a:cubicBezTo>
                  <a:cubicBezTo>
                    <a:pt x="131" y="38"/>
                    <a:pt x="135" y="43"/>
                    <a:pt x="142" y="43"/>
                  </a:cubicBezTo>
                  <a:moveTo>
                    <a:pt x="198" y="37"/>
                  </a:moveTo>
                  <a:cubicBezTo>
                    <a:pt x="187" y="0"/>
                    <a:pt x="187" y="0"/>
                    <a:pt x="187" y="0"/>
                  </a:cubicBezTo>
                  <a:cubicBezTo>
                    <a:pt x="159" y="0"/>
                    <a:pt x="159" y="0"/>
                    <a:pt x="159" y="0"/>
                  </a:cubicBezTo>
                  <a:cubicBezTo>
                    <a:pt x="159" y="58"/>
                    <a:pt x="159" y="58"/>
                    <a:pt x="159" y="58"/>
                  </a:cubicBezTo>
                  <a:cubicBezTo>
                    <a:pt x="177" y="58"/>
                    <a:pt x="177" y="58"/>
                    <a:pt x="177" y="58"/>
                  </a:cubicBezTo>
                  <a:cubicBezTo>
                    <a:pt x="177" y="21"/>
                    <a:pt x="177" y="21"/>
                    <a:pt x="177" y="21"/>
                  </a:cubicBezTo>
                  <a:cubicBezTo>
                    <a:pt x="177" y="21"/>
                    <a:pt x="177" y="21"/>
                    <a:pt x="177" y="21"/>
                  </a:cubicBezTo>
                  <a:cubicBezTo>
                    <a:pt x="187" y="58"/>
                    <a:pt x="187" y="58"/>
                    <a:pt x="187" y="58"/>
                  </a:cubicBezTo>
                  <a:cubicBezTo>
                    <a:pt x="215" y="58"/>
                    <a:pt x="215" y="58"/>
                    <a:pt x="215" y="58"/>
                  </a:cubicBezTo>
                  <a:cubicBezTo>
                    <a:pt x="215" y="0"/>
                    <a:pt x="215" y="0"/>
                    <a:pt x="215" y="0"/>
                  </a:cubicBezTo>
                  <a:cubicBezTo>
                    <a:pt x="198" y="0"/>
                    <a:pt x="198" y="0"/>
                    <a:pt x="198" y="0"/>
                  </a:cubicBezTo>
                  <a:cubicBezTo>
                    <a:pt x="198" y="37"/>
                    <a:pt x="198" y="37"/>
                    <a:pt x="198" y="37"/>
                  </a:cubicBezTo>
                  <a:close/>
                  <a:moveTo>
                    <a:pt x="33" y="58"/>
                  </a:moveTo>
                  <a:cubicBezTo>
                    <a:pt x="38" y="42"/>
                    <a:pt x="38" y="42"/>
                    <a:pt x="38" y="42"/>
                  </a:cubicBezTo>
                  <a:cubicBezTo>
                    <a:pt x="20" y="42"/>
                    <a:pt x="20" y="42"/>
                    <a:pt x="20" y="42"/>
                  </a:cubicBezTo>
                  <a:cubicBezTo>
                    <a:pt x="20" y="37"/>
                    <a:pt x="20" y="37"/>
                    <a:pt x="20" y="37"/>
                  </a:cubicBezTo>
                  <a:cubicBezTo>
                    <a:pt x="40" y="37"/>
                    <a:pt x="40" y="37"/>
                    <a:pt x="40" y="37"/>
                  </a:cubicBezTo>
                  <a:cubicBezTo>
                    <a:pt x="45" y="21"/>
                    <a:pt x="45" y="21"/>
                    <a:pt x="45" y="21"/>
                  </a:cubicBezTo>
                  <a:cubicBezTo>
                    <a:pt x="20" y="21"/>
                    <a:pt x="20" y="21"/>
                    <a:pt x="20" y="21"/>
                  </a:cubicBezTo>
                  <a:cubicBezTo>
                    <a:pt x="20" y="16"/>
                    <a:pt x="20" y="16"/>
                    <a:pt x="20" y="16"/>
                  </a:cubicBezTo>
                  <a:cubicBezTo>
                    <a:pt x="46" y="16"/>
                    <a:pt x="46" y="16"/>
                    <a:pt x="46" y="16"/>
                  </a:cubicBezTo>
                  <a:cubicBezTo>
                    <a:pt x="51" y="0"/>
                    <a:pt x="51" y="0"/>
                    <a:pt x="51" y="0"/>
                  </a:cubicBezTo>
                  <a:cubicBezTo>
                    <a:pt x="0" y="0"/>
                    <a:pt x="0" y="0"/>
                    <a:pt x="0" y="0"/>
                  </a:cubicBezTo>
                  <a:cubicBezTo>
                    <a:pt x="0" y="58"/>
                    <a:pt x="0" y="58"/>
                    <a:pt x="0" y="58"/>
                  </a:cubicBezTo>
                  <a:lnTo>
                    <a:pt x="33"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2"/>
            <p:cNvSpPr>
              <a:spLocks noEditPoints="1"/>
            </p:cNvSpPr>
            <p:nvPr userDrawn="1"/>
          </p:nvSpPr>
          <p:spPr bwMode="auto">
            <a:xfrm>
              <a:off x="2179" y="2343"/>
              <a:ext cx="86" cy="114"/>
            </a:xfrm>
            <a:custGeom>
              <a:avLst/>
              <a:gdLst>
                <a:gd name="T0" fmla="*/ 4 w 12"/>
                <a:gd name="T1" fmla="*/ 0 h 16"/>
                <a:gd name="T2" fmla="*/ 8 w 12"/>
                <a:gd name="T3" fmla="*/ 0 h 16"/>
                <a:gd name="T4" fmla="*/ 11 w 12"/>
                <a:gd name="T5" fmla="*/ 4 h 16"/>
                <a:gd name="T6" fmla="*/ 6 w 12"/>
                <a:gd name="T7" fmla="*/ 9 h 16"/>
                <a:gd name="T8" fmla="*/ 3 w 12"/>
                <a:gd name="T9" fmla="*/ 9 h 16"/>
                <a:gd name="T10" fmla="*/ 2 w 12"/>
                <a:gd name="T11" fmla="*/ 16 h 16"/>
                <a:gd name="T12" fmla="*/ 0 w 12"/>
                <a:gd name="T13" fmla="*/ 16 h 16"/>
                <a:gd name="T14" fmla="*/ 4 w 12"/>
                <a:gd name="T15" fmla="*/ 0 h 16"/>
                <a:gd name="T16" fmla="*/ 3 w 12"/>
                <a:gd name="T17" fmla="*/ 8 h 16"/>
                <a:gd name="T18" fmla="*/ 6 w 12"/>
                <a:gd name="T19" fmla="*/ 8 h 16"/>
                <a:gd name="T20" fmla="*/ 9 w 12"/>
                <a:gd name="T21" fmla="*/ 4 h 16"/>
                <a:gd name="T22" fmla="*/ 7 w 12"/>
                <a:gd name="T23" fmla="*/ 1 h 16"/>
                <a:gd name="T24" fmla="*/ 5 w 12"/>
                <a:gd name="T25" fmla="*/ 1 h 16"/>
                <a:gd name="T26" fmla="*/ 3 w 12"/>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6">
                  <a:moveTo>
                    <a:pt x="4" y="0"/>
                  </a:moveTo>
                  <a:cubicBezTo>
                    <a:pt x="8" y="0"/>
                    <a:pt x="8" y="0"/>
                    <a:pt x="8" y="0"/>
                  </a:cubicBezTo>
                  <a:cubicBezTo>
                    <a:pt x="9" y="0"/>
                    <a:pt x="12" y="0"/>
                    <a:pt x="11" y="4"/>
                  </a:cubicBezTo>
                  <a:cubicBezTo>
                    <a:pt x="10" y="7"/>
                    <a:pt x="9" y="9"/>
                    <a:pt x="6" y="9"/>
                  </a:cubicBezTo>
                  <a:cubicBezTo>
                    <a:pt x="3" y="9"/>
                    <a:pt x="3" y="9"/>
                    <a:pt x="3" y="9"/>
                  </a:cubicBezTo>
                  <a:cubicBezTo>
                    <a:pt x="2" y="16"/>
                    <a:pt x="2" y="16"/>
                    <a:pt x="2" y="16"/>
                  </a:cubicBezTo>
                  <a:cubicBezTo>
                    <a:pt x="0" y="16"/>
                    <a:pt x="0" y="16"/>
                    <a:pt x="0" y="16"/>
                  </a:cubicBezTo>
                  <a:lnTo>
                    <a:pt x="4" y="0"/>
                  </a:lnTo>
                  <a:close/>
                  <a:moveTo>
                    <a:pt x="3" y="8"/>
                  </a:moveTo>
                  <a:cubicBezTo>
                    <a:pt x="6" y="8"/>
                    <a:pt x="6" y="8"/>
                    <a:pt x="6" y="8"/>
                  </a:cubicBezTo>
                  <a:cubicBezTo>
                    <a:pt x="8" y="8"/>
                    <a:pt x="9" y="7"/>
                    <a:pt x="9" y="4"/>
                  </a:cubicBezTo>
                  <a:cubicBezTo>
                    <a:pt x="10" y="2"/>
                    <a:pt x="9" y="1"/>
                    <a:pt x="7" y="1"/>
                  </a:cubicBezTo>
                  <a:cubicBezTo>
                    <a:pt x="5" y="1"/>
                    <a:pt x="5" y="1"/>
                    <a:pt x="5" y="1"/>
                  </a:cubicBezTo>
                  <a:lnTo>
                    <a:pt x="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3"/>
            <p:cNvSpPr>
              <a:spLocks noEditPoints="1"/>
            </p:cNvSpPr>
            <p:nvPr userDrawn="1"/>
          </p:nvSpPr>
          <p:spPr bwMode="auto">
            <a:xfrm>
              <a:off x="2250" y="2378"/>
              <a:ext cx="72" cy="86"/>
            </a:xfrm>
            <a:custGeom>
              <a:avLst/>
              <a:gdLst>
                <a:gd name="T0" fmla="*/ 1 w 10"/>
                <a:gd name="T1" fmla="*/ 7 h 12"/>
                <a:gd name="T2" fmla="*/ 1 w 10"/>
                <a:gd name="T3" fmla="*/ 4 h 12"/>
                <a:gd name="T4" fmla="*/ 6 w 10"/>
                <a:gd name="T5" fmla="*/ 0 h 12"/>
                <a:gd name="T6" fmla="*/ 9 w 10"/>
                <a:gd name="T7" fmla="*/ 4 h 12"/>
                <a:gd name="T8" fmla="*/ 8 w 10"/>
                <a:gd name="T9" fmla="*/ 7 h 12"/>
                <a:gd name="T10" fmla="*/ 3 w 10"/>
                <a:gd name="T11" fmla="*/ 12 h 12"/>
                <a:gd name="T12" fmla="*/ 1 w 10"/>
                <a:gd name="T13" fmla="*/ 7 h 12"/>
                <a:gd name="T14" fmla="*/ 6 w 10"/>
                <a:gd name="T15" fmla="*/ 9 h 12"/>
                <a:gd name="T16" fmla="*/ 7 w 10"/>
                <a:gd name="T17" fmla="*/ 6 h 12"/>
                <a:gd name="T18" fmla="*/ 6 w 10"/>
                <a:gd name="T19" fmla="*/ 1 h 12"/>
                <a:gd name="T20" fmla="*/ 2 w 10"/>
                <a:gd name="T21" fmla="*/ 6 h 12"/>
                <a:gd name="T22" fmla="*/ 2 w 10"/>
                <a:gd name="T23" fmla="*/ 9 h 12"/>
                <a:gd name="T24" fmla="*/ 4 w 10"/>
                <a:gd name="T25" fmla="*/ 11 h 12"/>
                <a:gd name="T26" fmla="*/ 6 w 10"/>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1" y="7"/>
                  </a:moveTo>
                  <a:cubicBezTo>
                    <a:pt x="1" y="4"/>
                    <a:pt x="1" y="4"/>
                    <a:pt x="1" y="4"/>
                  </a:cubicBezTo>
                  <a:cubicBezTo>
                    <a:pt x="1" y="3"/>
                    <a:pt x="2" y="0"/>
                    <a:pt x="6" y="0"/>
                  </a:cubicBezTo>
                  <a:cubicBezTo>
                    <a:pt x="10" y="0"/>
                    <a:pt x="9" y="3"/>
                    <a:pt x="9" y="4"/>
                  </a:cubicBezTo>
                  <a:cubicBezTo>
                    <a:pt x="8" y="7"/>
                    <a:pt x="8" y="7"/>
                    <a:pt x="8" y="7"/>
                  </a:cubicBezTo>
                  <a:cubicBezTo>
                    <a:pt x="8" y="10"/>
                    <a:pt x="6" y="12"/>
                    <a:pt x="3" y="12"/>
                  </a:cubicBezTo>
                  <a:cubicBezTo>
                    <a:pt x="1" y="12"/>
                    <a:pt x="0" y="10"/>
                    <a:pt x="1" y="7"/>
                  </a:cubicBezTo>
                  <a:close/>
                  <a:moveTo>
                    <a:pt x="6" y="9"/>
                  </a:moveTo>
                  <a:cubicBezTo>
                    <a:pt x="7" y="9"/>
                    <a:pt x="7" y="7"/>
                    <a:pt x="7" y="6"/>
                  </a:cubicBezTo>
                  <a:cubicBezTo>
                    <a:pt x="8" y="2"/>
                    <a:pt x="8" y="1"/>
                    <a:pt x="6" y="1"/>
                  </a:cubicBezTo>
                  <a:cubicBezTo>
                    <a:pt x="4" y="1"/>
                    <a:pt x="3" y="2"/>
                    <a:pt x="2" y="6"/>
                  </a:cubicBezTo>
                  <a:cubicBezTo>
                    <a:pt x="2" y="7"/>
                    <a:pt x="2" y="9"/>
                    <a:pt x="2" y="9"/>
                  </a:cubicBezTo>
                  <a:cubicBezTo>
                    <a:pt x="2" y="9"/>
                    <a:pt x="2" y="11"/>
                    <a:pt x="4" y="11"/>
                  </a:cubicBezTo>
                  <a:cubicBezTo>
                    <a:pt x="6" y="11"/>
                    <a:pt x="6"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4"/>
            <p:cNvSpPr>
              <a:spLocks/>
            </p:cNvSpPr>
            <p:nvPr userDrawn="1"/>
          </p:nvSpPr>
          <p:spPr bwMode="auto">
            <a:xfrm>
              <a:off x="2329" y="2378"/>
              <a:ext cx="106" cy="79"/>
            </a:xfrm>
            <a:custGeom>
              <a:avLst/>
              <a:gdLst>
                <a:gd name="T0" fmla="*/ 0 w 106"/>
                <a:gd name="T1" fmla="*/ 0 h 79"/>
                <a:gd name="T2" fmla="*/ 7 w 106"/>
                <a:gd name="T3" fmla="*/ 0 h 79"/>
                <a:gd name="T4" fmla="*/ 14 w 106"/>
                <a:gd name="T5" fmla="*/ 72 h 79"/>
                <a:gd name="T6" fmla="*/ 14 w 106"/>
                <a:gd name="T7" fmla="*/ 72 h 79"/>
                <a:gd name="T8" fmla="*/ 42 w 106"/>
                <a:gd name="T9" fmla="*/ 0 h 79"/>
                <a:gd name="T10" fmla="*/ 57 w 106"/>
                <a:gd name="T11" fmla="*/ 0 h 79"/>
                <a:gd name="T12" fmla="*/ 57 w 106"/>
                <a:gd name="T13" fmla="*/ 72 h 79"/>
                <a:gd name="T14" fmla="*/ 64 w 106"/>
                <a:gd name="T15" fmla="*/ 72 h 79"/>
                <a:gd name="T16" fmla="*/ 92 w 106"/>
                <a:gd name="T17" fmla="*/ 0 h 79"/>
                <a:gd name="T18" fmla="*/ 106 w 106"/>
                <a:gd name="T19" fmla="*/ 0 h 79"/>
                <a:gd name="T20" fmla="*/ 64 w 106"/>
                <a:gd name="T21" fmla="*/ 79 h 79"/>
                <a:gd name="T22" fmla="*/ 50 w 106"/>
                <a:gd name="T23" fmla="*/ 79 h 79"/>
                <a:gd name="T24" fmla="*/ 50 w 106"/>
                <a:gd name="T25" fmla="*/ 15 h 79"/>
                <a:gd name="T26" fmla="*/ 50 w 106"/>
                <a:gd name="T27" fmla="*/ 15 h 79"/>
                <a:gd name="T28" fmla="*/ 14 w 106"/>
                <a:gd name="T29" fmla="*/ 79 h 79"/>
                <a:gd name="T30" fmla="*/ 7 w 106"/>
                <a:gd name="T31" fmla="*/ 79 h 79"/>
                <a:gd name="T32" fmla="*/ 0 w 106"/>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79">
                  <a:moveTo>
                    <a:pt x="0" y="0"/>
                  </a:moveTo>
                  <a:lnTo>
                    <a:pt x="7" y="0"/>
                  </a:lnTo>
                  <a:lnTo>
                    <a:pt x="14" y="72"/>
                  </a:lnTo>
                  <a:lnTo>
                    <a:pt x="14" y="72"/>
                  </a:lnTo>
                  <a:lnTo>
                    <a:pt x="42" y="0"/>
                  </a:lnTo>
                  <a:lnTo>
                    <a:pt x="57" y="0"/>
                  </a:lnTo>
                  <a:lnTo>
                    <a:pt x="57" y="72"/>
                  </a:lnTo>
                  <a:lnTo>
                    <a:pt x="64" y="72"/>
                  </a:lnTo>
                  <a:lnTo>
                    <a:pt x="92" y="0"/>
                  </a:lnTo>
                  <a:lnTo>
                    <a:pt x="106" y="0"/>
                  </a:lnTo>
                  <a:lnTo>
                    <a:pt x="64" y="79"/>
                  </a:lnTo>
                  <a:lnTo>
                    <a:pt x="50" y="79"/>
                  </a:lnTo>
                  <a:lnTo>
                    <a:pt x="50" y="15"/>
                  </a:lnTo>
                  <a:lnTo>
                    <a:pt x="50" y="15"/>
                  </a:lnTo>
                  <a:lnTo>
                    <a:pt x="14" y="79"/>
                  </a:lnTo>
                  <a:lnTo>
                    <a:pt x="7" y="7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5"/>
            <p:cNvSpPr>
              <a:spLocks noEditPoints="1"/>
            </p:cNvSpPr>
            <p:nvPr userDrawn="1"/>
          </p:nvSpPr>
          <p:spPr bwMode="auto">
            <a:xfrm>
              <a:off x="2421" y="2378"/>
              <a:ext cx="78" cy="86"/>
            </a:xfrm>
            <a:custGeom>
              <a:avLst/>
              <a:gdLst>
                <a:gd name="T0" fmla="*/ 3 w 11"/>
                <a:gd name="T1" fmla="*/ 6 h 12"/>
                <a:gd name="T2" fmla="*/ 3 w 11"/>
                <a:gd name="T3" fmla="*/ 7 h 12"/>
                <a:gd name="T4" fmla="*/ 4 w 11"/>
                <a:gd name="T5" fmla="*/ 11 h 12"/>
                <a:gd name="T6" fmla="*/ 7 w 11"/>
                <a:gd name="T7" fmla="*/ 8 h 12"/>
                <a:gd name="T8" fmla="*/ 9 w 11"/>
                <a:gd name="T9" fmla="*/ 8 h 12"/>
                <a:gd name="T10" fmla="*/ 4 w 11"/>
                <a:gd name="T11" fmla="*/ 12 h 12"/>
                <a:gd name="T12" fmla="*/ 1 w 11"/>
                <a:gd name="T13" fmla="*/ 7 h 12"/>
                <a:gd name="T14" fmla="*/ 2 w 11"/>
                <a:gd name="T15" fmla="*/ 5 h 12"/>
                <a:gd name="T16" fmla="*/ 7 w 11"/>
                <a:gd name="T17" fmla="*/ 0 h 12"/>
                <a:gd name="T18" fmla="*/ 9 w 11"/>
                <a:gd name="T19" fmla="*/ 6 h 12"/>
                <a:gd name="T20" fmla="*/ 3 w 11"/>
                <a:gd name="T21" fmla="*/ 6 h 12"/>
                <a:gd name="T22" fmla="*/ 8 w 11"/>
                <a:gd name="T23" fmla="*/ 5 h 12"/>
                <a:gd name="T24" fmla="*/ 6 w 11"/>
                <a:gd name="T25" fmla="*/ 1 h 12"/>
                <a:gd name="T26" fmla="*/ 3 w 11"/>
                <a:gd name="T27" fmla="*/ 5 h 12"/>
                <a:gd name="T28" fmla="*/ 8 w 11"/>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3" y="6"/>
                  </a:moveTo>
                  <a:cubicBezTo>
                    <a:pt x="3" y="7"/>
                    <a:pt x="3" y="7"/>
                    <a:pt x="3" y="7"/>
                  </a:cubicBezTo>
                  <a:cubicBezTo>
                    <a:pt x="2" y="9"/>
                    <a:pt x="2" y="11"/>
                    <a:pt x="4" y="11"/>
                  </a:cubicBezTo>
                  <a:cubicBezTo>
                    <a:pt x="6" y="11"/>
                    <a:pt x="7" y="10"/>
                    <a:pt x="7" y="8"/>
                  </a:cubicBezTo>
                  <a:cubicBezTo>
                    <a:pt x="9" y="8"/>
                    <a:pt x="9" y="8"/>
                    <a:pt x="9" y="8"/>
                  </a:cubicBezTo>
                  <a:cubicBezTo>
                    <a:pt x="8" y="11"/>
                    <a:pt x="6" y="12"/>
                    <a:pt x="4" y="12"/>
                  </a:cubicBezTo>
                  <a:cubicBezTo>
                    <a:pt x="2" y="12"/>
                    <a:pt x="0" y="11"/>
                    <a:pt x="1" y="7"/>
                  </a:cubicBezTo>
                  <a:cubicBezTo>
                    <a:pt x="2" y="5"/>
                    <a:pt x="2" y="5"/>
                    <a:pt x="2" y="5"/>
                  </a:cubicBezTo>
                  <a:cubicBezTo>
                    <a:pt x="2" y="1"/>
                    <a:pt x="4" y="0"/>
                    <a:pt x="7" y="0"/>
                  </a:cubicBezTo>
                  <a:cubicBezTo>
                    <a:pt x="11" y="0"/>
                    <a:pt x="10" y="3"/>
                    <a:pt x="9" y="6"/>
                  </a:cubicBezTo>
                  <a:lnTo>
                    <a:pt x="3" y="6"/>
                  </a:lnTo>
                  <a:close/>
                  <a:moveTo>
                    <a:pt x="8" y="5"/>
                  </a:moveTo>
                  <a:cubicBezTo>
                    <a:pt x="9" y="3"/>
                    <a:pt x="9" y="1"/>
                    <a:pt x="6" y="1"/>
                  </a:cubicBezTo>
                  <a:cubicBezTo>
                    <a:pt x="4" y="1"/>
                    <a:pt x="4" y="3"/>
                    <a:pt x="3" y="5"/>
                  </a:cubicBez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6"/>
            <p:cNvSpPr>
              <a:spLocks/>
            </p:cNvSpPr>
            <p:nvPr userDrawn="1"/>
          </p:nvSpPr>
          <p:spPr bwMode="auto">
            <a:xfrm>
              <a:off x="2499" y="2378"/>
              <a:ext cx="50" cy="79"/>
            </a:xfrm>
            <a:custGeom>
              <a:avLst/>
              <a:gdLst>
                <a:gd name="T0" fmla="*/ 3 w 7"/>
                <a:gd name="T1" fmla="*/ 2 h 11"/>
                <a:gd name="T2" fmla="*/ 3 w 7"/>
                <a:gd name="T3" fmla="*/ 2 h 11"/>
                <a:gd name="T4" fmla="*/ 7 w 7"/>
                <a:gd name="T5" fmla="*/ 0 h 11"/>
                <a:gd name="T6" fmla="*/ 6 w 7"/>
                <a:gd name="T7" fmla="*/ 1 h 11"/>
                <a:gd name="T8" fmla="*/ 3 w 7"/>
                <a:gd name="T9" fmla="*/ 4 h 11"/>
                <a:gd name="T10" fmla="*/ 1 w 7"/>
                <a:gd name="T11" fmla="*/ 11 h 11"/>
                <a:gd name="T12" fmla="*/ 0 w 7"/>
                <a:gd name="T13" fmla="*/ 11 h 11"/>
                <a:gd name="T14" fmla="*/ 2 w 7"/>
                <a:gd name="T15" fmla="*/ 0 h 11"/>
                <a:gd name="T16" fmla="*/ 3 w 7"/>
                <a:gd name="T17" fmla="*/ 0 h 11"/>
                <a:gd name="T18" fmla="*/ 3 w 7"/>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3" y="2"/>
                  </a:moveTo>
                  <a:cubicBezTo>
                    <a:pt x="3" y="2"/>
                    <a:pt x="3" y="2"/>
                    <a:pt x="3" y="2"/>
                  </a:cubicBezTo>
                  <a:cubicBezTo>
                    <a:pt x="4" y="1"/>
                    <a:pt x="5" y="0"/>
                    <a:pt x="7" y="0"/>
                  </a:cubicBezTo>
                  <a:cubicBezTo>
                    <a:pt x="6" y="1"/>
                    <a:pt x="6" y="1"/>
                    <a:pt x="6" y="1"/>
                  </a:cubicBezTo>
                  <a:cubicBezTo>
                    <a:pt x="5" y="1"/>
                    <a:pt x="3" y="2"/>
                    <a:pt x="3" y="4"/>
                  </a:cubicBezTo>
                  <a:cubicBezTo>
                    <a:pt x="1" y="11"/>
                    <a:pt x="1" y="11"/>
                    <a:pt x="1" y="11"/>
                  </a:cubicBezTo>
                  <a:cubicBezTo>
                    <a:pt x="0" y="11"/>
                    <a:pt x="0" y="11"/>
                    <a:pt x="0" y="11"/>
                  </a:cubicBezTo>
                  <a:cubicBezTo>
                    <a:pt x="2" y="0"/>
                    <a:pt x="2" y="0"/>
                    <a:pt x="2" y="0"/>
                  </a:cubicBezTo>
                  <a:cubicBezTo>
                    <a:pt x="3" y="0"/>
                    <a:pt x="3" y="0"/>
                    <a:pt x="3" y="0"/>
                  </a:cubicBez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7"/>
            <p:cNvSpPr>
              <a:spLocks noEditPoints="1"/>
            </p:cNvSpPr>
            <p:nvPr userDrawn="1"/>
          </p:nvSpPr>
          <p:spPr bwMode="auto">
            <a:xfrm>
              <a:off x="2542" y="2343"/>
              <a:ext cx="36" cy="114"/>
            </a:xfrm>
            <a:custGeom>
              <a:avLst/>
              <a:gdLst>
                <a:gd name="T0" fmla="*/ 0 w 36"/>
                <a:gd name="T1" fmla="*/ 114 h 114"/>
                <a:gd name="T2" fmla="*/ 14 w 36"/>
                <a:gd name="T3" fmla="*/ 35 h 114"/>
                <a:gd name="T4" fmla="*/ 29 w 36"/>
                <a:gd name="T5" fmla="*/ 35 h 114"/>
                <a:gd name="T6" fmla="*/ 7 w 36"/>
                <a:gd name="T7" fmla="*/ 114 h 114"/>
                <a:gd name="T8" fmla="*/ 0 w 36"/>
                <a:gd name="T9" fmla="*/ 114 h 114"/>
                <a:gd name="T10" fmla="*/ 21 w 36"/>
                <a:gd name="T11" fmla="*/ 14 h 114"/>
                <a:gd name="T12" fmla="*/ 21 w 36"/>
                <a:gd name="T13" fmla="*/ 0 h 114"/>
                <a:gd name="T14" fmla="*/ 36 w 36"/>
                <a:gd name="T15" fmla="*/ 0 h 114"/>
                <a:gd name="T16" fmla="*/ 29 w 36"/>
                <a:gd name="T17" fmla="*/ 14 h 114"/>
                <a:gd name="T18" fmla="*/ 21 w 36"/>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14">
                  <a:moveTo>
                    <a:pt x="0" y="114"/>
                  </a:moveTo>
                  <a:lnTo>
                    <a:pt x="14" y="35"/>
                  </a:lnTo>
                  <a:lnTo>
                    <a:pt x="29" y="35"/>
                  </a:lnTo>
                  <a:lnTo>
                    <a:pt x="7" y="114"/>
                  </a:lnTo>
                  <a:lnTo>
                    <a:pt x="0" y="114"/>
                  </a:lnTo>
                  <a:close/>
                  <a:moveTo>
                    <a:pt x="21" y="14"/>
                  </a:moveTo>
                  <a:lnTo>
                    <a:pt x="21" y="0"/>
                  </a:lnTo>
                  <a:lnTo>
                    <a:pt x="36" y="0"/>
                  </a:lnTo>
                  <a:lnTo>
                    <a:pt x="29" y="14"/>
                  </a:ln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userDrawn="1"/>
          </p:nvSpPr>
          <p:spPr bwMode="auto">
            <a:xfrm>
              <a:off x="2571" y="2378"/>
              <a:ext cx="71" cy="79"/>
            </a:xfrm>
            <a:custGeom>
              <a:avLst/>
              <a:gdLst>
                <a:gd name="T0" fmla="*/ 2 w 10"/>
                <a:gd name="T1" fmla="*/ 11 h 11"/>
                <a:gd name="T2" fmla="*/ 0 w 10"/>
                <a:gd name="T3" fmla="*/ 11 h 11"/>
                <a:gd name="T4" fmla="*/ 3 w 10"/>
                <a:gd name="T5" fmla="*/ 0 h 11"/>
                <a:gd name="T6" fmla="*/ 4 w 10"/>
                <a:gd name="T7" fmla="*/ 0 h 11"/>
                <a:gd name="T8" fmla="*/ 4 w 10"/>
                <a:gd name="T9" fmla="*/ 2 h 11"/>
                <a:gd name="T10" fmla="*/ 4 w 10"/>
                <a:gd name="T11" fmla="*/ 2 h 11"/>
                <a:gd name="T12" fmla="*/ 7 w 10"/>
                <a:gd name="T13" fmla="*/ 0 h 11"/>
                <a:gd name="T14" fmla="*/ 9 w 10"/>
                <a:gd name="T15" fmla="*/ 3 h 11"/>
                <a:gd name="T16" fmla="*/ 7 w 10"/>
                <a:gd name="T17" fmla="*/ 11 h 11"/>
                <a:gd name="T18" fmla="*/ 6 w 10"/>
                <a:gd name="T19" fmla="*/ 11 h 11"/>
                <a:gd name="T20" fmla="*/ 8 w 10"/>
                <a:gd name="T21" fmla="*/ 4 h 11"/>
                <a:gd name="T22" fmla="*/ 6 w 10"/>
                <a:gd name="T23" fmla="*/ 1 h 11"/>
                <a:gd name="T24" fmla="*/ 3 w 10"/>
                <a:gd name="T25" fmla="*/ 4 h 11"/>
                <a:gd name="T26" fmla="*/ 2 w 10"/>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2" y="11"/>
                  </a:moveTo>
                  <a:cubicBezTo>
                    <a:pt x="0" y="11"/>
                    <a:pt x="0" y="11"/>
                    <a:pt x="0" y="11"/>
                  </a:cubicBezTo>
                  <a:cubicBezTo>
                    <a:pt x="3" y="0"/>
                    <a:pt x="3" y="0"/>
                    <a:pt x="3" y="0"/>
                  </a:cubicBezTo>
                  <a:cubicBezTo>
                    <a:pt x="4" y="0"/>
                    <a:pt x="4" y="0"/>
                    <a:pt x="4" y="0"/>
                  </a:cubicBezTo>
                  <a:cubicBezTo>
                    <a:pt x="4" y="2"/>
                    <a:pt x="4" y="2"/>
                    <a:pt x="4" y="2"/>
                  </a:cubicBezTo>
                  <a:cubicBezTo>
                    <a:pt x="4" y="2"/>
                    <a:pt x="4" y="2"/>
                    <a:pt x="4" y="2"/>
                  </a:cubicBezTo>
                  <a:cubicBezTo>
                    <a:pt x="5" y="1"/>
                    <a:pt x="6" y="0"/>
                    <a:pt x="7" y="0"/>
                  </a:cubicBezTo>
                  <a:cubicBezTo>
                    <a:pt x="10" y="0"/>
                    <a:pt x="9" y="2"/>
                    <a:pt x="9" y="3"/>
                  </a:cubicBezTo>
                  <a:cubicBezTo>
                    <a:pt x="7" y="11"/>
                    <a:pt x="7" y="11"/>
                    <a:pt x="7" y="11"/>
                  </a:cubicBezTo>
                  <a:cubicBezTo>
                    <a:pt x="6" y="11"/>
                    <a:pt x="6" y="11"/>
                    <a:pt x="6" y="11"/>
                  </a:cubicBezTo>
                  <a:cubicBezTo>
                    <a:pt x="8" y="4"/>
                    <a:pt x="8" y="4"/>
                    <a:pt x="8" y="4"/>
                  </a:cubicBezTo>
                  <a:cubicBezTo>
                    <a:pt x="8" y="2"/>
                    <a:pt x="8" y="1"/>
                    <a:pt x="6" y="1"/>
                  </a:cubicBezTo>
                  <a:cubicBezTo>
                    <a:pt x="5" y="1"/>
                    <a:pt x="4" y="2"/>
                    <a:pt x="3" y="4"/>
                  </a:cubicBez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9"/>
            <p:cNvSpPr>
              <a:spLocks noEditPoints="1"/>
            </p:cNvSpPr>
            <p:nvPr userDrawn="1"/>
          </p:nvSpPr>
          <p:spPr bwMode="auto">
            <a:xfrm>
              <a:off x="2642" y="2378"/>
              <a:ext cx="71" cy="115"/>
            </a:xfrm>
            <a:custGeom>
              <a:avLst/>
              <a:gdLst>
                <a:gd name="T0" fmla="*/ 9 w 10"/>
                <a:gd name="T1" fmla="*/ 0 h 16"/>
                <a:gd name="T2" fmla="*/ 10 w 10"/>
                <a:gd name="T3" fmla="*/ 0 h 16"/>
                <a:gd name="T4" fmla="*/ 10 w 10"/>
                <a:gd name="T5" fmla="*/ 2 h 16"/>
                <a:gd name="T6" fmla="*/ 8 w 10"/>
                <a:gd name="T7" fmla="*/ 12 h 16"/>
                <a:gd name="T8" fmla="*/ 3 w 10"/>
                <a:gd name="T9" fmla="*/ 16 h 16"/>
                <a:gd name="T10" fmla="*/ 0 w 10"/>
                <a:gd name="T11" fmla="*/ 13 h 16"/>
                <a:gd name="T12" fmla="*/ 2 w 10"/>
                <a:gd name="T13" fmla="*/ 13 h 16"/>
                <a:gd name="T14" fmla="*/ 3 w 10"/>
                <a:gd name="T15" fmla="*/ 15 h 16"/>
                <a:gd name="T16" fmla="*/ 7 w 10"/>
                <a:gd name="T17" fmla="*/ 10 h 16"/>
                <a:gd name="T18" fmla="*/ 7 w 10"/>
                <a:gd name="T19" fmla="*/ 10 h 16"/>
                <a:gd name="T20" fmla="*/ 4 w 10"/>
                <a:gd name="T21" fmla="*/ 11 h 16"/>
                <a:gd name="T22" fmla="*/ 1 w 10"/>
                <a:gd name="T23" fmla="*/ 6 h 16"/>
                <a:gd name="T24" fmla="*/ 2 w 10"/>
                <a:gd name="T25" fmla="*/ 2 h 16"/>
                <a:gd name="T26" fmla="*/ 6 w 10"/>
                <a:gd name="T27" fmla="*/ 0 h 16"/>
                <a:gd name="T28" fmla="*/ 9 w 10"/>
                <a:gd name="T29" fmla="*/ 2 h 16"/>
                <a:gd name="T30" fmla="*/ 9 w 10"/>
                <a:gd name="T31" fmla="*/ 2 h 16"/>
                <a:gd name="T32" fmla="*/ 9 w 10"/>
                <a:gd name="T33" fmla="*/ 0 h 16"/>
                <a:gd name="T34" fmla="*/ 3 w 10"/>
                <a:gd name="T35" fmla="*/ 6 h 16"/>
                <a:gd name="T36" fmla="*/ 4 w 10"/>
                <a:gd name="T37" fmla="*/ 10 h 16"/>
                <a:gd name="T38" fmla="*/ 7 w 10"/>
                <a:gd name="T39" fmla="*/ 9 h 16"/>
                <a:gd name="T40" fmla="*/ 8 w 10"/>
                <a:gd name="T41" fmla="*/ 4 h 16"/>
                <a:gd name="T42" fmla="*/ 6 w 10"/>
                <a:gd name="T43" fmla="*/ 1 h 16"/>
                <a:gd name="T44" fmla="*/ 3 w 10"/>
                <a:gd name="T4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6">
                  <a:moveTo>
                    <a:pt x="9" y="0"/>
                  </a:moveTo>
                  <a:cubicBezTo>
                    <a:pt x="10" y="0"/>
                    <a:pt x="10" y="0"/>
                    <a:pt x="10" y="0"/>
                  </a:cubicBezTo>
                  <a:cubicBezTo>
                    <a:pt x="10" y="1"/>
                    <a:pt x="10" y="2"/>
                    <a:pt x="10" y="2"/>
                  </a:cubicBezTo>
                  <a:cubicBezTo>
                    <a:pt x="8" y="12"/>
                    <a:pt x="8" y="12"/>
                    <a:pt x="8" y="12"/>
                  </a:cubicBezTo>
                  <a:cubicBezTo>
                    <a:pt x="7" y="14"/>
                    <a:pt x="6" y="16"/>
                    <a:pt x="3" y="16"/>
                  </a:cubicBezTo>
                  <a:cubicBezTo>
                    <a:pt x="0" y="16"/>
                    <a:pt x="0" y="14"/>
                    <a:pt x="0" y="13"/>
                  </a:cubicBezTo>
                  <a:cubicBezTo>
                    <a:pt x="2" y="13"/>
                    <a:pt x="2" y="13"/>
                    <a:pt x="2" y="13"/>
                  </a:cubicBezTo>
                  <a:cubicBezTo>
                    <a:pt x="1" y="14"/>
                    <a:pt x="2" y="15"/>
                    <a:pt x="3" y="15"/>
                  </a:cubicBezTo>
                  <a:cubicBezTo>
                    <a:pt x="6" y="15"/>
                    <a:pt x="6" y="13"/>
                    <a:pt x="7" y="10"/>
                  </a:cubicBezTo>
                  <a:cubicBezTo>
                    <a:pt x="7" y="10"/>
                    <a:pt x="7" y="10"/>
                    <a:pt x="7" y="10"/>
                  </a:cubicBezTo>
                  <a:cubicBezTo>
                    <a:pt x="6" y="11"/>
                    <a:pt x="5" y="11"/>
                    <a:pt x="4" y="11"/>
                  </a:cubicBezTo>
                  <a:cubicBezTo>
                    <a:pt x="0" y="11"/>
                    <a:pt x="1" y="9"/>
                    <a:pt x="1" y="6"/>
                  </a:cubicBezTo>
                  <a:cubicBezTo>
                    <a:pt x="2" y="3"/>
                    <a:pt x="2" y="3"/>
                    <a:pt x="2" y="2"/>
                  </a:cubicBezTo>
                  <a:cubicBezTo>
                    <a:pt x="3" y="2"/>
                    <a:pt x="4" y="0"/>
                    <a:pt x="6" y="0"/>
                  </a:cubicBezTo>
                  <a:cubicBezTo>
                    <a:pt x="7" y="0"/>
                    <a:pt x="8" y="1"/>
                    <a:pt x="9" y="2"/>
                  </a:cubicBezTo>
                  <a:cubicBezTo>
                    <a:pt x="9" y="2"/>
                    <a:pt x="9" y="2"/>
                    <a:pt x="9" y="2"/>
                  </a:cubicBezTo>
                  <a:lnTo>
                    <a:pt x="9" y="0"/>
                  </a:lnTo>
                  <a:close/>
                  <a:moveTo>
                    <a:pt x="3" y="6"/>
                  </a:moveTo>
                  <a:cubicBezTo>
                    <a:pt x="2" y="8"/>
                    <a:pt x="2" y="10"/>
                    <a:pt x="4" y="10"/>
                  </a:cubicBezTo>
                  <a:cubicBezTo>
                    <a:pt x="5" y="10"/>
                    <a:pt x="6" y="10"/>
                    <a:pt x="7" y="9"/>
                  </a:cubicBezTo>
                  <a:cubicBezTo>
                    <a:pt x="7" y="8"/>
                    <a:pt x="7" y="8"/>
                    <a:pt x="8" y="4"/>
                  </a:cubicBezTo>
                  <a:cubicBezTo>
                    <a:pt x="8" y="2"/>
                    <a:pt x="7" y="1"/>
                    <a:pt x="6" y="1"/>
                  </a:cubicBezTo>
                  <a:cubicBezTo>
                    <a:pt x="4" y="1"/>
                    <a:pt x="3"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0"/>
            <p:cNvSpPr>
              <a:spLocks noEditPoints="1"/>
            </p:cNvSpPr>
            <p:nvPr userDrawn="1"/>
          </p:nvSpPr>
          <p:spPr bwMode="auto">
            <a:xfrm>
              <a:off x="2756" y="2343"/>
              <a:ext cx="78" cy="114"/>
            </a:xfrm>
            <a:custGeom>
              <a:avLst/>
              <a:gdLst>
                <a:gd name="T0" fmla="*/ 0 w 11"/>
                <a:gd name="T1" fmla="*/ 16 h 16"/>
                <a:gd name="T2" fmla="*/ 3 w 11"/>
                <a:gd name="T3" fmla="*/ 0 h 16"/>
                <a:gd name="T4" fmla="*/ 7 w 11"/>
                <a:gd name="T5" fmla="*/ 0 h 16"/>
                <a:gd name="T6" fmla="*/ 10 w 11"/>
                <a:gd name="T7" fmla="*/ 4 h 16"/>
                <a:gd name="T8" fmla="*/ 7 w 11"/>
                <a:gd name="T9" fmla="*/ 8 h 16"/>
                <a:gd name="T10" fmla="*/ 7 w 11"/>
                <a:gd name="T11" fmla="*/ 8 h 16"/>
                <a:gd name="T12" fmla="*/ 9 w 11"/>
                <a:gd name="T13" fmla="*/ 12 h 16"/>
                <a:gd name="T14" fmla="*/ 4 w 11"/>
                <a:gd name="T15" fmla="*/ 16 h 16"/>
                <a:gd name="T16" fmla="*/ 0 w 11"/>
                <a:gd name="T17" fmla="*/ 16 h 16"/>
                <a:gd name="T18" fmla="*/ 1 w 11"/>
                <a:gd name="T19" fmla="*/ 15 h 16"/>
                <a:gd name="T20" fmla="*/ 3 w 11"/>
                <a:gd name="T21" fmla="*/ 15 h 16"/>
                <a:gd name="T22" fmla="*/ 8 w 11"/>
                <a:gd name="T23" fmla="*/ 12 h 16"/>
                <a:gd name="T24" fmla="*/ 6 w 11"/>
                <a:gd name="T25" fmla="*/ 9 h 16"/>
                <a:gd name="T26" fmla="*/ 3 w 11"/>
                <a:gd name="T27" fmla="*/ 9 h 16"/>
                <a:gd name="T28" fmla="*/ 1 w 11"/>
                <a:gd name="T29" fmla="*/ 15 h 16"/>
                <a:gd name="T30" fmla="*/ 6 w 11"/>
                <a:gd name="T31" fmla="*/ 7 h 16"/>
                <a:gd name="T32" fmla="*/ 9 w 11"/>
                <a:gd name="T33" fmla="*/ 4 h 16"/>
                <a:gd name="T34" fmla="*/ 7 w 11"/>
                <a:gd name="T35" fmla="*/ 1 h 16"/>
                <a:gd name="T36" fmla="*/ 4 w 11"/>
                <a:gd name="T37" fmla="*/ 1 h 16"/>
                <a:gd name="T38" fmla="*/ 3 w 11"/>
                <a:gd name="T39" fmla="*/ 7 h 16"/>
                <a:gd name="T40" fmla="*/ 6 w 11"/>
                <a:gd name="T4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6">
                  <a:moveTo>
                    <a:pt x="0" y="16"/>
                  </a:moveTo>
                  <a:cubicBezTo>
                    <a:pt x="3" y="0"/>
                    <a:pt x="3" y="0"/>
                    <a:pt x="3" y="0"/>
                  </a:cubicBezTo>
                  <a:cubicBezTo>
                    <a:pt x="7" y="0"/>
                    <a:pt x="7" y="0"/>
                    <a:pt x="7" y="0"/>
                  </a:cubicBezTo>
                  <a:cubicBezTo>
                    <a:pt x="10" y="0"/>
                    <a:pt x="11" y="1"/>
                    <a:pt x="10" y="4"/>
                  </a:cubicBezTo>
                  <a:cubicBezTo>
                    <a:pt x="10" y="6"/>
                    <a:pt x="9" y="7"/>
                    <a:pt x="7" y="8"/>
                  </a:cubicBezTo>
                  <a:cubicBezTo>
                    <a:pt x="7" y="8"/>
                    <a:pt x="7" y="8"/>
                    <a:pt x="7" y="8"/>
                  </a:cubicBezTo>
                  <a:cubicBezTo>
                    <a:pt x="9" y="9"/>
                    <a:pt x="10" y="10"/>
                    <a:pt x="9" y="12"/>
                  </a:cubicBezTo>
                  <a:cubicBezTo>
                    <a:pt x="9" y="15"/>
                    <a:pt x="7" y="16"/>
                    <a:pt x="4" y="16"/>
                  </a:cubicBezTo>
                  <a:lnTo>
                    <a:pt x="0" y="16"/>
                  </a:lnTo>
                  <a:close/>
                  <a:moveTo>
                    <a:pt x="1" y="15"/>
                  </a:moveTo>
                  <a:cubicBezTo>
                    <a:pt x="3" y="15"/>
                    <a:pt x="3" y="15"/>
                    <a:pt x="3" y="15"/>
                  </a:cubicBezTo>
                  <a:cubicBezTo>
                    <a:pt x="6" y="15"/>
                    <a:pt x="7" y="14"/>
                    <a:pt x="8" y="12"/>
                  </a:cubicBezTo>
                  <a:cubicBezTo>
                    <a:pt x="8" y="11"/>
                    <a:pt x="8" y="9"/>
                    <a:pt x="6" y="9"/>
                  </a:cubicBezTo>
                  <a:cubicBezTo>
                    <a:pt x="3" y="9"/>
                    <a:pt x="3" y="9"/>
                    <a:pt x="3" y="9"/>
                  </a:cubicBezTo>
                  <a:lnTo>
                    <a:pt x="1" y="15"/>
                  </a:lnTo>
                  <a:close/>
                  <a:moveTo>
                    <a:pt x="6" y="7"/>
                  </a:moveTo>
                  <a:cubicBezTo>
                    <a:pt x="8" y="7"/>
                    <a:pt x="9" y="6"/>
                    <a:pt x="9" y="4"/>
                  </a:cubicBezTo>
                  <a:cubicBezTo>
                    <a:pt x="10" y="2"/>
                    <a:pt x="8" y="1"/>
                    <a:pt x="7" y="1"/>
                  </a:cubicBezTo>
                  <a:cubicBezTo>
                    <a:pt x="4" y="1"/>
                    <a:pt x="4" y="1"/>
                    <a:pt x="4" y="1"/>
                  </a:cubicBezTo>
                  <a:cubicBezTo>
                    <a:pt x="3" y="7"/>
                    <a:pt x="3" y="7"/>
                    <a:pt x="3" y="7"/>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1"/>
            <p:cNvSpPr>
              <a:spLocks/>
            </p:cNvSpPr>
            <p:nvPr userDrawn="1"/>
          </p:nvSpPr>
          <p:spPr bwMode="auto">
            <a:xfrm>
              <a:off x="2834" y="2378"/>
              <a:ext cx="64" cy="86"/>
            </a:xfrm>
            <a:custGeom>
              <a:avLst/>
              <a:gdLst>
                <a:gd name="T0" fmla="*/ 9 w 9"/>
                <a:gd name="T1" fmla="*/ 0 h 12"/>
                <a:gd name="T2" fmla="*/ 7 w 9"/>
                <a:gd name="T3" fmla="*/ 11 h 12"/>
                <a:gd name="T4" fmla="*/ 6 w 9"/>
                <a:gd name="T5" fmla="*/ 11 h 12"/>
                <a:gd name="T6" fmla="*/ 6 w 9"/>
                <a:gd name="T7" fmla="*/ 10 h 12"/>
                <a:gd name="T8" fmla="*/ 6 w 9"/>
                <a:gd name="T9" fmla="*/ 10 h 12"/>
                <a:gd name="T10" fmla="*/ 3 w 9"/>
                <a:gd name="T11" fmla="*/ 12 h 12"/>
                <a:gd name="T12" fmla="*/ 0 w 9"/>
                <a:gd name="T13" fmla="*/ 8 h 12"/>
                <a:gd name="T14" fmla="*/ 2 w 9"/>
                <a:gd name="T15" fmla="*/ 0 h 12"/>
                <a:gd name="T16" fmla="*/ 3 w 9"/>
                <a:gd name="T17" fmla="*/ 0 h 12"/>
                <a:gd name="T18" fmla="*/ 2 w 9"/>
                <a:gd name="T19" fmla="*/ 8 h 12"/>
                <a:gd name="T20" fmla="*/ 3 w 9"/>
                <a:gd name="T21" fmla="*/ 11 h 12"/>
                <a:gd name="T22" fmla="*/ 6 w 9"/>
                <a:gd name="T23" fmla="*/ 8 h 12"/>
                <a:gd name="T24" fmla="*/ 8 w 9"/>
                <a:gd name="T25" fmla="*/ 0 h 12"/>
                <a:gd name="T26" fmla="*/ 9 w 9"/>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2">
                  <a:moveTo>
                    <a:pt x="9" y="0"/>
                  </a:moveTo>
                  <a:cubicBezTo>
                    <a:pt x="7" y="11"/>
                    <a:pt x="7" y="11"/>
                    <a:pt x="7" y="11"/>
                  </a:cubicBezTo>
                  <a:cubicBezTo>
                    <a:pt x="6" y="11"/>
                    <a:pt x="6" y="11"/>
                    <a:pt x="6" y="11"/>
                  </a:cubicBezTo>
                  <a:cubicBezTo>
                    <a:pt x="6" y="10"/>
                    <a:pt x="6" y="10"/>
                    <a:pt x="6" y="10"/>
                  </a:cubicBezTo>
                  <a:cubicBezTo>
                    <a:pt x="6" y="10"/>
                    <a:pt x="6" y="10"/>
                    <a:pt x="6" y="10"/>
                  </a:cubicBezTo>
                  <a:cubicBezTo>
                    <a:pt x="5" y="11"/>
                    <a:pt x="4" y="12"/>
                    <a:pt x="3" y="12"/>
                  </a:cubicBezTo>
                  <a:cubicBezTo>
                    <a:pt x="0" y="12"/>
                    <a:pt x="0" y="10"/>
                    <a:pt x="0" y="8"/>
                  </a:cubicBezTo>
                  <a:cubicBezTo>
                    <a:pt x="2" y="0"/>
                    <a:pt x="2" y="0"/>
                    <a:pt x="2" y="0"/>
                  </a:cubicBezTo>
                  <a:cubicBezTo>
                    <a:pt x="3" y="0"/>
                    <a:pt x="3" y="0"/>
                    <a:pt x="3" y="0"/>
                  </a:cubicBezTo>
                  <a:cubicBezTo>
                    <a:pt x="2" y="8"/>
                    <a:pt x="2" y="8"/>
                    <a:pt x="2" y="8"/>
                  </a:cubicBezTo>
                  <a:cubicBezTo>
                    <a:pt x="2" y="8"/>
                    <a:pt x="1" y="11"/>
                    <a:pt x="3" y="11"/>
                  </a:cubicBezTo>
                  <a:cubicBezTo>
                    <a:pt x="5" y="11"/>
                    <a:pt x="6" y="9"/>
                    <a:pt x="6" y="8"/>
                  </a:cubicBezTo>
                  <a:cubicBezTo>
                    <a:pt x="8" y="0"/>
                    <a:pt x="8" y="0"/>
                    <a:pt x="8"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2"/>
            <p:cNvSpPr>
              <a:spLocks/>
            </p:cNvSpPr>
            <p:nvPr userDrawn="1"/>
          </p:nvSpPr>
          <p:spPr bwMode="auto">
            <a:xfrm>
              <a:off x="2898" y="2378"/>
              <a:ext cx="64" cy="86"/>
            </a:xfrm>
            <a:custGeom>
              <a:avLst/>
              <a:gdLst>
                <a:gd name="T0" fmla="*/ 3 w 9"/>
                <a:gd name="T1" fmla="*/ 12 h 12"/>
                <a:gd name="T2" fmla="*/ 1 w 9"/>
                <a:gd name="T3" fmla="*/ 8 h 12"/>
                <a:gd name="T4" fmla="*/ 2 w 9"/>
                <a:gd name="T5" fmla="*/ 8 h 12"/>
                <a:gd name="T6" fmla="*/ 4 w 9"/>
                <a:gd name="T7" fmla="*/ 11 h 12"/>
                <a:gd name="T8" fmla="*/ 6 w 9"/>
                <a:gd name="T9" fmla="*/ 9 h 12"/>
                <a:gd name="T10" fmla="*/ 2 w 9"/>
                <a:gd name="T11" fmla="*/ 3 h 12"/>
                <a:gd name="T12" fmla="*/ 6 w 9"/>
                <a:gd name="T13" fmla="*/ 0 h 12"/>
                <a:gd name="T14" fmla="*/ 8 w 9"/>
                <a:gd name="T15" fmla="*/ 3 h 12"/>
                <a:gd name="T16" fmla="*/ 7 w 9"/>
                <a:gd name="T17" fmla="*/ 3 h 12"/>
                <a:gd name="T18" fmla="*/ 6 w 9"/>
                <a:gd name="T19" fmla="*/ 1 h 12"/>
                <a:gd name="T20" fmla="*/ 4 w 9"/>
                <a:gd name="T21" fmla="*/ 3 h 12"/>
                <a:gd name="T22" fmla="*/ 7 w 9"/>
                <a:gd name="T23" fmla="*/ 9 h 12"/>
                <a:gd name="T24" fmla="*/ 3 w 9"/>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3" y="12"/>
                  </a:moveTo>
                  <a:cubicBezTo>
                    <a:pt x="1" y="12"/>
                    <a:pt x="0" y="11"/>
                    <a:pt x="1" y="8"/>
                  </a:cubicBezTo>
                  <a:cubicBezTo>
                    <a:pt x="2" y="8"/>
                    <a:pt x="2" y="8"/>
                    <a:pt x="2" y="8"/>
                  </a:cubicBezTo>
                  <a:cubicBezTo>
                    <a:pt x="2" y="10"/>
                    <a:pt x="2" y="11"/>
                    <a:pt x="4" y="11"/>
                  </a:cubicBezTo>
                  <a:cubicBezTo>
                    <a:pt x="5" y="11"/>
                    <a:pt x="6" y="10"/>
                    <a:pt x="6" y="9"/>
                  </a:cubicBezTo>
                  <a:cubicBezTo>
                    <a:pt x="7" y="6"/>
                    <a:pt x="1" y="7"/>
                    <a:pt x="2" y="3"/>
                  </a:cubicBezTo>
                  <a:cubicBezTo>
                    <a:pt x="3" y="1"/>
                    <a:pt x="4" y="0"/>
                    <a:pt x="6" y="0"/>
                  </a:cubicBezTo>
                  <a:cubicBezTo>
                    <a:pt x="8" y="0"/>
                    <a:pt x="9" y="1"/>
                    <a:pt x="8" y="3"/>
                  </a:cubicBezTo>
                  <a:cubicBezTo>
                    <a:pt x="7" y="3"/>
                    <a:pt x="7" y="3"/>
                    <a:pt x="7" y="3"/>
                  </a:cubicBezTo>
                  <a:cubicBezTo>
                    <a:pt x="7" y="2"/>
                    <a:pt x="7" y="1"/>
                    <a:pt x="6" y="1"/>
                  </a:cubicBezTo>
                  <a:cubicBezTo>
                    <a:pt x="5" y="1"/>
                    <a:pt x="4" y="2"/>
                    <a:pt x="4" y="3"/>
                  </a:cubicBezTo>
                  <a:cubicBezTo>
                    <a:pt x="3" y="5"/>
                    <a:pt x="8" y="5"/>
                    <a:pt x="7" y="9"/>
                  </a:cubicBezTo>
                  <a:cubicBezTo>
                    <a:pt x="7" y="11"/>
                    <a:pt x="5"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3"/>
            <p:cNvSpPr>
              <a:spLocks noEditPoints="1"/>
            </p:cNvSpPr>
            <p:nvPr userDrawn="1"/>
          </p:nvSpPr>
          <p:spPr bwMode="auto">
            <a:xfrm>
              <a:off x="2962" y="2343"/>
              <a:ext cx="35" cy="114"/>
            </a:xfrm>
            <a:custGeom>
              <a:avLst/>
              <a:gdLst>
                <a:gd name="T0" fmla="*/ 0 w 35"/>
                <a:gd name="T1" fmla="*/ 114 h 114"/>
                <a:gd name="T2" fmla="*/ 21 w 35"/>
                <a:gd name="T3" fmla="*/ 35 h 114"/>
                <a:gd name="T4" fmla="*/ 28 w 35"/>
                <a:gd name="T5" fmla="*/ 35 h 114"/>
                <a:gd name="T6" fmla="*/ 14 w 35"/>
                <a:gd name="T7" fmla="*/ 114 h 114"/>
                <a:gd name="T8" fmla="*/ 0 w 35"/>
                <a:gd name="T9" fmla="*/ 114 h 114"/>
                <a:gd name="T10" fmla="*/ 21 w 35"/>
                <a:gd name="T11" fmla="*/ 14 h 114"/>
                <a:gd name="T12" fmla="*/ 28 w 35"/>
                <a:gd name="T13" fmla="*/ 0 h 114"/>
                <a:gd name="T14" fmla="*/ 35 w 35"/>
                <a:gd name="T15" fmla="*/ 0 h 114"/>
                <a:gd name="T16" fmla="*/ 35 w 35"/>
                <a:gd name="T17" fmla="*/ 14 h 114"/>
                <a:gd name="T18" fmla="*/ 21 w 35"/>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14">
                  <a:moveTo>
                    <a:pt x="0" y="114"/>
                  </a:moveTo>
                  <a:lnTo>
                    <a:pt x="21" y="35"/>
                  </a:lnTo>
                  <a:lnTo>
                    <a:pt x="28" y="35"/>
                  </a:lnTo>
                  <a:lnTo>
                    <a:pt x="14" y="114"/>
                  </a:lnTo>
                  <a:lnTo>
                    <a:pt x="0" y="114"/>
                  </a:lnTo>
                  <a:close/>
                  <a:moveTo>
                    <a:pt x="21" y="14"/>
                  </a:moveTo>
                  <a:lnTo>
                    <a:pt x="28" y="0"/>
                  </a:lnTo>
                  <a:lnTo>
                    <a:pt x="35" y="0"/>
                  </a:lnTo>
                  <a:lnTo>
                    <a:pt x="35" y="14"/>
                  </a:ln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4"/>
            <p:cNvSpPr>
              <a:spLocks/>
            </p:cNvSpPr>
            <p:nvPr userDrawn="1"/>
          </p:nvSpPr>
          <p:spPr bwMode="auto">
            <a:xfrm>
              <a:off x="2997" y="2378"/>
              <a:ext cx="64" cy="79"/>
            </a:xfrm>
            <a:custGeom>
              <a:avLst/>
              <a:gdLst>
                <a:gd name="T0" fmla="*/ 1 w 9"/>
                <a:gd name="T1" fmla="*/ 11 h 11"/>
                <a:gd name="T2" fmla="*/ 0 w 9"/>
                <a:gd name="T3" fmla="*/ 11 h 11"/>
                <a:gd name="T4" fmla="*/ 2 w 9"/>
                <a:gd name="T5" fmla="*/ 0 h 11"/>
                <a:gd name="T6" fmla="*/ 3 w 9"/>
                <a:gd name="T7" fmla="*/ 0 h 11"/>
                <a:gd name="T8" fmla="*/ 3 w 9"/>
                <a:gd name="T9" fmla="*/ 2 h 11"/>
                <a:gd name="T10" fmla="*/ 3 w 9"/>
                <a:gd name="T11" fmla="*/ 2 h 11"/>
                <a:gd name="T12" fmla="*/ 6 w 9"/>
                <a:gd name="T13" fmla="*/ 0 h 11"/>
                <a:gd name="T14" fmla="*/ 9 w 9"/>
                <a:gd name="T15" fmla="*/ 3 h 11"/>
                <a:gd name="T16" fmla="*/ 7 w 9"/>
                <a:gd name="T17" fmla="*/ 11 h 11"/>
                <a:gd name="T18" fmla="*/ 6 w 9"/>
                <a:gd name="T19" fmla="*/ 11 h 11"/>
                <a:gd name="T20" fmla="*/ 7 w 9"/>
                <a:gd name="T21" fmla="*/ 4 h 11"/>
                <a:gd name="T22" fmla="*/ 6 w 9"/>
                <a:gd name="T23" fmla="*/ 1 h 11"/>
                <a:gd name="T24" fmla="*/ 3 w 9"/>
                <a:gd name="T25" fmla="*/ 4 h 11"/>
                <a:gd name="T26" fmla="*/ 1 w 9"/>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1">
                  <a:moveTo>
                    <a:pt x="1" y="11"/>
                  </a:moveTo>
                  <a:cubicBezTo>
                    <a:pt x="0" y="11"/>
                    <a:pt x="0" y="11"/>
                    <a:pt x="0" y="11"/>
                  </a:cubicBezTo>
                  <a:cubicBezTo>
                    <a:pt x="2" y="0"/>
                    <a:pt x="2" y="0"/>
                    <a:pt x="2" y="0"/>
                  </a:cubicBezTo>
                  <a:cubicBezTo>
                    <a:pt x="3" y="0"/>
                    <a:pt x="3" y="0"/>
                    <a:pt x="3" y="0"/>
                  </a:cubicBezTo>
                  <a:cubicBezTo>
                    <a:pt x="3" y="2"/>
                    <a:pt x="3" y="2"/>
                    <a:pt x="3" y="2"/>
                  </a:cubicBezTo>
                  <a:cubicBezTo>
                    <a:pt x="3" y="2"/>
                    <a:pt x="3" y="2"/>
                    <a:pt x="3" y="2"/>
                  </a:cubicBezTo>
                  <a:cubicBezTo>
                    <a:pt x="4" y="1"/>
                    <a:pt x="5" y="0"/>
                    <a:pt x="6" y="0"/>
                  </a:cubicBezTo>
                  <a:cubicBezTo>
                    <a:pt x="9" y="0"/>
                    <a:pt x="9" y="2"/>
                    <a:pt x="9" y="3"/>
                  </a:cubicBezTo>
                  <a:cubicBezTo>
                    <a:pt x="7" y="11"/>
                    <a:pt x="7" y="11"/>
                    <a:pt x="7" y="11"/>
                  </a:cubicBezTo>
                  <a:cubicBezTo>
                    <a:pt x="6" y="11"/>
                    <a:pt x="6" y="11"/>
                    <a:pt x="6" y="11"/>
                  </a:cubicBezTo>
                  <a:cubicBezTo>
                    <a:pt x="7" y="4"/>
                    <a:pt x="7" y="4"/>
                    <a:pt x="7" y="4"/>
                  </a:cubicBezTo>
                  <a:cubicBezTo>
                    <a:pt x="8" y="2"/>
                    <a:pt x="7" y="1"/>
                    <a:pt x="6" y="1"/>
                  </a:cubicBezTo>
                  <a:cubicBezTo>
                    <a:pt x="4" y="1"/>
                    <a:pt x="3" y="2"/>
                    <a:pt x="3" y="4"/>
                  </a:cubicBezTo>
                  <a:lnTo>
                    <a:pt x="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5"/>
            <p:cNvSpPr>
              <a:spLocks noEditPoints="1"/>
            </p:cNvSpPr>
            <p:nvPr userDrawn="1"/>
          </p:nvSpPr>
          <p:spPr bwMode="auto">
            <a:xfrm>
              <a:off x="3069" y="2378"/>
              <a:ext cx="71" cy="86"/>
            </a:xfrm>
            <a:custGeom>
              <a:avLst/>
              <a:gdLst>
                <a:gd name="T0" fmla="*/ 2 w 10"/>
                <a:gd name="T1" fmla="*/ 6 h 12"/>
                <a:gd name="T2" fmla="*/ 2 w 10"/>
                <a:gd name="T3" fmla="*/ 7 h 12"/>
                <a:gd name="T4" fmla="*/ 4 w 10"/>
                <a:gd name="T5" fmla="*/ 11 h 12"/>
                <a:gd name="T6" fmla="*/ 7 w 10"/>
                <a:gd name="T7" fmla="*/ 8 h 12"/>
                <a:gd name="T8" fmla="*/ 8 w 10"/>
                <a:gd name="T9" fmla="*/ 8 h 12"/>
                <a:gd name="T10" fmla="*/ 3 w 10"/>
                <a:gd name="T11" fmla="*/ 12 h 12"/>
                <a:gd name="T12" fmla="*/ 0 w 10"/>
                <a:gd name="T13" fmla="*/ 7 h 12"/>
                <a:gd name="T14" fmla="*/ 1 w 10"/>
                <a:gd name="T15" fmla="*/ 5 h 12"/>
                <a:gd name="T16" fmla="*/ 6 w 10"/>
                <a:gd name="T17" fmla="*/ 0 h 12"/>
                <a:gd name="T18" fmla="*/ 9 w 10"/>
                <a:gd name="T19" fmla="*/ 6 h 12"/>
                <a:gd name="T20" fmla="*/ 2 w 10"/>
                <a:gd name="T21" fmla="*/ 6 h 12"/>
                <a:gd name="T22" fmla="*/ 7 w 10"/>
                <a:gd name="T23" fmla="*/ 5 h 12"/>
                <a:gd name="T24" fmla="*/ 6 w 10"/>
                <a:gd name="T25" fmla="*/ 1 h 12"/>
                <a:gd name="T26" fmla="*/ 2 w 10"/>
                <a:gd name="T27" fmla="*/ 5 h 12"/>
                <a:gd name="T28" fmla="*/ 7 w 10"/>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2" y="6"/>
                  </a:moveTo>
                  <a:cubicBezTo>
                    <a:pt x="2" y="7"/>
                    <a:pt x="2" y="7"/>
                    <a:pt x="2" y="7"/>
                  </a:cubicBezTo>
                  <a:cubicBezTo>
                    <a:pt x="2" y="9"/>
                    <a:pt x="2" y="11"/>
                    <a:pt x="4" y="11"/>
                  </a:cubicBezTo>
                  <a:cubicBezTo>
                    <a:pt x="5" y="11"/>
                    <a:pt x="6" y="10"/>
                    <a:pt x="7" y="8"/>
                  </a:cubicBezTo>
                  <a:cubicBezTo>
                    <a:pt x="8" y="8"/>
                    <a:pt x="8" y="8"/>
                    <a:pt x="8" y="8"/>
                  </a:cubicBezTo>
                  <a:cubicBezTo>
                    <a:pt x="7" y="11"/>
                    <a:pt x="6" y="12"/>
                    <a:pt x="3" y="12"/>
                  </a:cubicBezTo>
                  <a:cubicBezTo>
                    <a:pt x="1" y="12"/>
                    <a:pt x="0" y="11"/>
                    <a:pt x="0" y="7"/>
                  </a:cubicBezTo>
                  <a:cubicBezTo>
                    <a:pt x="1" y="5"/>
                    <a:pt x="1" y="5"/>
                    <a:pt x="1" y="5"/>
                  </a:cubicBezTo>
                  <a:cubicBezTo>
                    <a:pt x="2" y="1"/>
                    <a:pt x="3" y="0"/>
                    <a:pt x="6" y="0"/>
                  </a:cubicBezTo>
                  <a:cubicBezTo>
                    <a:pt x="10" y="0"/>
                    <a:pt x="9" y="3"/>
                    <a:pt x="9" y="6"/>
                  </a:cubicBezTo>
                  <a:lnTo>
                    <a:pt x="2" y="6"/>
                  </a:lnTo>
                  <a:close/>
                  <a:moveTo>
                    <a:pt x="7" y="5"/>
                  </a:moveTo>
                  <a:cubicBezTo>
                    <a:pt x="8" y="3"/>
                    <a:pt x="8" y="1"/>
                    <a:pt x="6" y="1"/>
                  </a:cubicBezTo>
                  <a:cubicBezTo>
                    <a:pt x="4" y="1"/>
                    <a:pt x="3" y="3"/>
                    <a:pt x="2" y="5"/>
                  </a:cubicBezTo>
                  <a:lnTo>
                    <a:pt x="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6"/>
            <p:cNvSpPr>
              <a:spLocks/>
            </p:cNvSpPr>
            <p:nvPr userDrawn="1"/>
          </p:nvSpPr>
          <p:spPr bwMode="auto">
            <a:xfrm>
              <a:off x="3140" y="2378"/>
              <a:ext cx="57" cy="86"/>
            </a:xfrm>
            <a:custGeom>
              <a:avLst/>
              <a:gdLst>
                <a:gd name="T0" fmla="*/ 3 w 8"/>
                <a:gd name="T1" fmla="*/ 12 h 12"/>
                <a:gd name="T2" fmla="*/ 0 w 8"/>
                <a:gd name="T3" fmla="*/ 8 h 12"/>
                <a:gd name="T4" fmla="*/ 1 w 8"/>
                <a:gd name="T5" fmla="*/ 8 h 12"/>
                <a:gd name="T6" fmla="*/ 3 w 8"/>
                <a:gd name="T7" fmla="*/ 11 h 12"/>
                <a:gd name="T8" fmla="*/ 5 w 8"/>
                <a:gd name="T9" fmla="*/ 9 h 12"/>
                <a:gd name="T10" fmla="*/ 2 w 8"/>
                <a:gd name="T11" fmla="*/ 3 h 12"/>
                <a:gd name="T12" fmla="*/ 6 w 8"/>
                <a:gd name="T13" fmla="*/ 0 h 12"/>
                <a:gd name="T14" fmla="*/ 8 w 8"/>
                <a:gd name="T15" fmla="*/ 3 h 12"/>
                <a:gd name="T16" fmla="*/ 7 w 8"/>
                <a:gd name="T17" fmla="*/ 3 h 12"/>
                <a:gd name="T18" fmla="*/ 5 w 8"/>
                <a:gd name="T19" fmla="*/ 1 h 12"/>
                <a:gd name="T20" fmla="*/ 3 w 8"/>
                <a:gd name="T21" fmla="*/ 3 h 12"/>
                <a:gd name="T22" fmla="*/ 7 w 8"/>
                <a:gd name="T23" fmla="*/ 9 h 12"/>
                <a:gd name="T24" fmla="*/ 3 w 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3" y="12"/>
                  </a:moveTo>
                  <a:cubicBezTo>
                    <a:pt x="0" y="12"/>
                    <a:pt x="0" y="11"/>
                    <a:pt x="0" y="8"/>
                  </a:cubicBezTo>
                  <a:cubicBezTo>
                    <a:pt x="1" y="8"/>
                    <a:pt x="1" y="8"/>
                    <a:pt x="1" y="8"/>
                  </a:cubicBezTo>
                  <a:cubicBezTo>
                    <a:pt x="1" y="10"/>
                    <a:pt x="1" y="11"/>
                    <a:pt x="3" y="11"/>
                  </a:cubicBezTo>
                  <a:cubicBezTo>
                    <a:pt x="4" y="11"/>
                    <a:pt x="5" y="10"/>
                    <a:pt x="5" y="9"/>
                  </a:cubicBezTo>
                  <a:cubicBezTo>
                    <a:pt x="6" y="6"/>
                    <a:pt x="1" y="7"/>
                    <a:pt x="2" y="3"/>
                  </a:cubicBezTo>
                  <a:cubicBezTo>
                    <a:pt x="2" y="1"/>
                    <a:pt x="4" y="0"/>
                    <a:pt x="6" y="0"/>
                  </a:cubicBezTo>
                  <a:cubicBezTo>
                    <a:pt x="8" y="0"/>
                    <a:pt x="8" y="1"/>
                    <a:pt x="8" y="3"/>
                  </a:cubicBezTo>
                  <a:cubicBezTo>
                    <a:pt x="7" y="3"/>
                    <a:pt x="7" y="3"/>
                    <a:pt x="7" y="3"/>
                  </a:cubicBezTo>
                  <a:cubicBezTo>
                    <a:pt x="7" y="2"/>
                    <a:pt x="7" y="1"/>
                    <a:pt x="5" y="1"/>
                  </a:cubicBezTo>
                  <a:cubicBezTo>
                    <a:pt x="4" y="1"/>
                    <a:pt x="3" y="2"/>
                    <a:pt x="3" y="3"/>
                  </a:cubicBezTo>
                  <a:cubicBezTo>
                    <a:pt x="2" y="5"/>
                    <a:pt x="8" y="5"/>
                    <a:pt x="7" y="9"/>
                  </a:cubicBezTo>
                  <a:cubicBezTo>
                    <a:pt x="6" y="11"/>
                    <a:pt x="5"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7"/>
            <p:cNvSpPr>
              <a:spLocks/>
            </p:cNvSpPr>
            <p:nvPr userDrawn="1"/>
          </p:nvSpPr>
          <p:spPr bwMode="auto">
            <a:xfrm>
              <a:off x="3197" y="2378"/>
              <a:ext cx="64" cy="86"/>
            </a:xfrm>
            <a:custGeom>
              <a:avLst/>
              <a:gdLst>
                <a:gd name="T0" fmla="*/ 3 w 9"/>
                <a:gd name="T1" fmla="*/ 12 h 12"/>
                <a:gd name="T2" fmla="*/ 1 w 9"/>
                <a:gd name="T3" fmla="*/ 8 h 12"/>
                <a:gd name="T4" fmla="*/ 2 w 9"/>
                <a:gd name="T5" fmla="*/ 8 h 12"/>
                <a:gd name="T6" fmla="*/ 4 w 9"/>
                <a:gd name="T7" fmla="*/ 11 h 12"/>
                <a:gd name="T8" fmla="*/ 6 w 9"/>
                <a:gd name="T9" fmla="*/ 9 h 12"/>
                <a:gd name="T10" fmla="*/ 2 w 9"/>
                <a:gd name="T11" fmla="*/ 3 h 12"/>
                <a:gd name="T12" fmla="*/ 6 w 9"/>
                <a:gd name="T13" fmla="*/ 0 h 12"/>
                <a:gd name="T14" fmla="*/ 8 w 9"/>
                <a:gd name="T15" fmla="*/ 3 h 12"/>
                <a:gd name="T16" fmla="*/ 7 w 9"/>
                <a:gd name="T17" fmla="*/ 3 h 12"/>
                <a:gd name="T18" fmla="*/ 6 w 9"/>
                <a:gd name="T19" fmla="*/ 1 h 12"/>
                <a:gd name="T20" fmla="*/ 3 w 9"/>
                <a:gd name="T21" fmla="*/ 3 h 12"/>
                <a:gd name="T22" fmla="*/ 7 w 9"/>
                <a:gd name="T23" fmla="*/ 9 h 12"/>
                <a:gd name="T24" fmla="*/ 3 w 9"/>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3" y="12"/>
                  </a:moveTo>
                  <a:cubicBezTo>
                    <a:pt x="1" y="12"/>
                    <a:pt x="0" y="11"/>
                    <a:pt x="1" y="8"/>
                  </a:cubicBezTo>
                  <a:cubicBezTo>
                    <a:pt x="2" y="8"/>
                    <a:pt x="2" y="8"/>
                    <a:pt x="2" y="8"/>
                  </a:cubicBezTo>
                  <a:cubicBezTo>
                    <a:pt x="2" y="10"/>
                    <a:pt x="2" y="11"/>
                    <a:pt x="4" y="11"/>
                  </a:cubicBezTo>
                  <a:cubicBezTo>
                    <a:pt x="5" y="11"/>
                    <a:pt x="6" y="10"/>
                    <a:pt x="6" y="9"/>
                  </a:cubicBezTo>
                  <a:cubicBezTo>
                    <a:pt x="7" y="6"/>
                    <a:pt x="1" y="7"/>
                    <a:pt x="2" y="3"/>
                  </a:cubicBezTo>
                  <a:cubicBezTo>
                    <a:pt x="3" y="1"/>
                    <a:pt x="4" y="0"/>
                    <a:pt x="6" y="0"/>
                  </a:cubicBezTo>
                  <a:cubicBezTo>
                    <a:pt x="8" y="0"/>
                    <a:pt x="9" y="1"/>
                    <a:pt x="8" y="3"/>
                  </a:cubicBezTo>
                  <a:cubicBezTo>
                    <a:pt x="7" y="3"/>
                    <a:pt x="7" y="3"/>
                    <a:pt x="7" y="3"/>
                  </a:cubicBezTo>
                  <a:cubicBezTo>
                    <a:pt x="7" y="2"/>
                    <a:pt x="7" y="1"/>
                    <a:pt x="6" y="1"/>
                  </a:cubicBezTo>
                  <a:cubicBezTo>
                    <a:pt x="5" y="1"/>
                    <a:pt x="4" y="2"/>
                    <a:pt x="3" y="3"/>
                  </a:cubicBezTo>
                  <a:cubicBezTo>
                    <a:pt x="3" y="5"/>
                    <a:pt x="8" y="5"/>
                    <a:pt x="7" y="9"/>
                  </a:cubicBezTo>
                  <a:cubicBezTo>
                    <a:pt x="7" y="11"/>
                    <a:pt x="5"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8"/>
            <p:cNvSpPr>
              <a:spLocks/>
            </p:cNvSpPr>
            <p:nvPr userDrawn="1"/>
          </p:nvSpPr>
          <p:spPr bwMode="auto">
            <a:xfrm>
              <a:off x="3303" y="2343"/>
              <a:ext cx="128" cy="114"/>
            </a:xfrm>
            <a:custGeom>
              <a:avLst/>
              <a:gdLst>
                <a:gd name="T0" fmla="*/ 57 w 128"/>
                <a:gd name="T1" fmla="*/ 0 h 114"/>
                <a:gd name="T2" fmla="*/ 71 w 128"/>
                <a:gd name="T3" fmla="*/ 0 h 114"/>
                <a:gd name="T4" fmla="*/ 71 w 128"/>
                <a:gd name="T5" fmla="*/ 100 h 114"/>
                <a:gd name="T6" fmla="*/ 71 w 128"/>
                <a:gd name="T7" fmla="*/ 100 h 114"/>
                <a:gd name="T8" fmla="*/ 121 w 128"/>
                <a:gd name="T9" fmla="*/ 0 h 114"/>
                <a:gd name="T10" fmla="*/ 128 w 128"/>
                <a:gd name="T11" fmla="*/ 0 h 114"/>
                <a:gd name="T12" fmla="*/ 78 w 128"/>
                <a:gd name="T13" fmla="*/ 114 h 114"/>
                <a:gd name="T14" fmla="*/ 64 w 128"/>
                <a:gd name="T15" fmla="*/ 114 h 114"/>
                <a:gd name="T16" fmla="*/ 64 w 128"/>
                <a:gd name="T17" fmla="*/ 14 h 114"/>
                <a:gd name="T18" fmla="*/ 64 w 128"/>
                <a:gd name="T19" fmla="*/ 14 h 114"/>
                <a:gd name="T20" fmla="*/ 14 w 128"/>
                <a:gd name="T21" fmla="*/ 114 h 114"/>
                <a:gd name="T22" fmla="*/ 0 w 128"/>
                <a:gd name="T23" fmla="*/ 114 h 114"/>
                <a:gd name="T24" fmla="*/ 0 w 128"/>
                <a:gd name="T25" fmla="*/ 0 h 114"/>
                <a:gd name="T26" fmla="*/ 14 w 128"/>
                <a:gd name="T27" fmla="*/ 0 h 114"/>
                <a:gd name="T28" fmla="*/ 14 w 128"/>
                <a:gd name="T29" fmla="*/ 107 h 114"/>
                <a:gd name="T30" fmla="*/ 14 w 128"/>
                <a:gd name="T31" fmla="*/ 107 h 114"/>
                <a:gd name="T32" fmla="*/ 57 w 128"/>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14">
                  <a:moveTo>
                    <a:pt x="57" y="0"/>
                  </a:moveTo>
                  <a:lnTo>
                    <a:pt x="71" y="0"/>
                  </a:lnTo>
                  <a:lnTo>
                    <a:pt x="71" y="100"/>
                  </a:lnTo>
                  <a:lnTo>
                    <a:pt x="71" y="100"/>
                  </a:lnTo>
                  <a:lnTo>
                    <a:pt x="121" y="0"/>
                  </a:lnTo>
                  <a:lnTo>
                    <a:pt x="128" y="0"/>
                  </a:lnTo>
                  <a:lnTo>
                    <a:pt x="78" y="114"/>
                  </a:lnTo>
                  <a:lnTo>
                    <a:pt x="64" y="114"/>
                  </a:lnTo>
                  <a:lnTo>
                    <a:pt x="64" y="14"/>
                  </a:lnTo>
                  <a:lnTo>
                    <a:pt x="64" y="14"/>
                  </a:lnTo>
                  <a:lnTo>
                    <a:pt x="14" y="114"/>
                  </a:lnTo>
                  <a:lnTo>
                    <a:pt x="0" y="114"/>
                  </a:lnTo>
                  <a:lnTo>
                    <a:pt x="0" y="0"/>
                  </a:lnTo>
                  <a:lnTo>
                    <a:pt x="14" y="0"/>
                  </a:lnTo>
                  <a:lnTo>
                    <a:pt x="14" y="107"/>
                  </a:lnTo>
                  <a:lnTo>
                    <a:pt x="14" y="107"/>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9"/>
            <p:cNvSpPr>
              <a:spLocks noEditPoints="1"/>
            </p:cNvSpPr>
            <p:nvPr userDrawn="1"/>
          </p:nvSpPr>
          <p:spPr bwMode="auto">
            <a:xfrm>
              <a:off x="3417" y="2378"/>
              <a:ext cx="71" cy="86"/>
            </a:xfrm>
            <a:custGeom>
              <a:avLst/>
              <a:gdLst>
                <a:gd name="T0" fmla="*/ 1 w 10"/>
                <a:gd name="T1" fmla="*/ 7 h 12"/>
                <a:gd name="T2" fmla="*/ 1 w 10"/>
                <a:gd name="T3" fmla="*/ 4 h 12"/>
                <a:gd name="T4" fmla="*/ 6 w 10"/>
                <a:gd name="T5" fmla="*/ 0 h 12"/>
                <a:gd name="T6" fmla="*/ 9 w 10"/>
                <a:gd name="T7" fmla="*/ 4 h 12"/>
                <a:gd name="T8" fmla="*/ 8 w 10"/>
                <a:gd name="T9" fmla="*/ 7 h 12"/>
                <a:gd name="T10" fmla="*/ 3 w 10"/>
                <a:gd name="T11" fmla="*/ 12 h 12"/>
                <a:gd name="T12" fmla="*/ 1 w 10"/>
                <a:gd name="T13" fmla="*/ 7 h 12"/>
                <a:gd name="T14" fmla="*/ 6 w 10"/>
                <a:gd name="T15" fmla="*/ 9 h 12"/>
                <a:gd name="T16" fmla="*/ 7 w 10"/>
                <a:gd name="T17" fmla="*/ 6 h 12"/>
                <a:gd name="T18" fmla="*/ 6 w 10"/>
                <a:gd name="T19" fmla="*/ 1 h 12"/>
                <a:gd name="T20" fmla="*/ 2 w 10"/>
                <a:gd name="T21" fmla="*/ 6 h 12"/>
                <a:gd name="T22" fmla="*/ 2 w 10"/>
                <a:gd name="T23" fmla="*/ 9 h 12"/>
                <a:gd name="T24" fmla="*/ 4 w 10"/>
                <a:gd name="T25" fmla="*/ 11 h 12"/>
                <a:gd name="T26" fmla="*/ 6 w 10"/>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1" y="7"/>
                  </a:moveTo>
                  <a:cubicBezTo>
                    <a:pt x="1" y="4"/>
                    <a:pt x="1" y="4"/>
                    <a:pt x="1" y="4"/>
                  </a:cubicBezTo>
                  <a:cubicBezTo>
                    <a:pt x="1" y="3"/>
                    <a:pt x="2" y="0"/>
                    <a:pt x="6" y="0"/>
                  </a:cubicBezTo>
                  <a:cubicBezTo>
                    <a:pt x="10" y="0"/>
                    <a:pt x="9" y="3"/>
                    <a:pt x="9" y="4"/>
                  </a:cubicBezTo>
                  <a:cubicBezTo>
                    <a:pt x="8" y="7"/>
                    <a:pt x="8" y="7"/>
                    <a:pt x="8" y="7"/>
                  </a:cubicBezTo>
                  <a:cubicBezTo>
                    <a:pt x="8" y="10"/>
                    <a:pt x="6" y="12"/>
                    <a:pt x="3" y="12"/>
                  </a:cubicBezTo>
                  <a:cubicBezTo>
                    <a:pt x="1" y="12"/>
                    <a:pt x="0" y="10"/>
                    <a:pt x="1" y="7"/>
                  </a:cubicBezTo>
                  <a:close/>
                  <a:moveTo>
                    <a:pt x="6" y="9"/>
                  </a:moveTo>
                  <a:cubicBezTo>
                    <a:pt x="7" y="9"/>
                    <a:pt x="7" y="7"/>
                    <a:pt x="7" y="6"/>
                  </a:cubicBezTo>
                  <a:cubicBezTo>
                    <a:pt x="8" y="2"/>
                    <a:pt x="8" y="1"/>
                    <a:pt x="6" y="1"/>
                  </a:cubicBezTo>
                  <a:cubicBezTo>
                    <a:pt x="4" y="1"/>
                    <a:pt x="3" y="2"/>
                    <a:pt x="2" y="6"/>
                  </a:cubicBezTo>
                  <a:cubicBezTo>
                    <a:pt x="2" y="7"/>
                    <a:pt x="2" y="9"/>
                    <a:pt x="2" y="9"/>
                  </a:cubicBezTo>
                  <a:cubicBezTo>
                    <a:pt x="2" y="9"/>
                    <a:pt x="2" y="11"/>
                    <a:pt x="4" y="11"/>
                  </a:cubicBezTo>
                  <a:cubicBezTo>
                    <a:pt x="6" y="11"/>
                    <a:pt x="6"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0"/>
            <p:cNvSpPr>
              <a:spLocks/>
            </p:cNvSpPr>
            <p:nvPr userDrawn="1"/>
          </p:nvSpPr>
          <p:spPr bwMode="auto">
            <a:xfrm>
              <a:off x="3488" y="2378"/>
              <a:ext cx="50" cy="79"/>
            </a:xfrm>
            <a:custGeom>
              <a:avLst/>
              <a:gdLst>
                <a:gd name="T0" fmla="*/ 4 w 7"/>
                <a:gd name="T1" fmla="*/ 2 h 11"/>
                <a:gd name="T2" fmla="*/ 4 w 7"/>
                <a:gd name="T3" fmla="*/ 2 h 11"/>
                <a:gd name="T4" fmla="*/ 7 w 7"/>
                <a:gd name="T5" fmla="*/ 0 h 11"/>
                <a:gd name="T6" fmla="*/ 7 w 7"/>
                <a:gd name="T7" fmla="*/ 1 h 11"/>
                <a:gd name="T8" fmla="*/ 3 w 7"/>
                <a:gd name="T9" fmla="*/ 4 h 11"/>
                <a:gd name="T10" fmla="*/ 2 w 7"/>
                <a:gd name="T11" fmla="*/ 11 h 11"/>
                <a:gd name="T12" fmla="*/ 0 w 7"/>
                <a:gd name="T13" fmla="*/ 11 h 11"/>
                <a:gd name="T14" fmla="*/ 3 w 7"/>
                <a:gd name="T15" fmla="*/ 0 h 11"/>
                <a:gd name="T16" fmla="*/ 4 w 7"/>
                <a:gd name="T17" fmla="*/ 0 h 11"/>
                <a:gd name="T18" fmla="*/ 4 w 7"/>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4" y="2"/>
                  </a:moveTo>
                  <a:cubicBezTo>
                    <a:pt x="4" y="2"/>
                    <a:pt x="4" y="2"/>
                    <a:pt x="4" y="2"/>
                  </a:cubicBezTo>
                  <a:cubicBezTo>
                    <a:pt x="4" y="1"/>
                    <a:pt x="6" y="0"/>
                    <a:pt x="7" y="0"/>
                  </a:cubicBezTo>
                  <a:cubicBezTo>
                    <a:pt x="7" y="1"/>
                    <a:pt x="7" y="1"/>
                    <a:pt x="7" y="1"/>
                  </a:cubicBezTo>
                  <a:cubicBezTo>
                    <a:pt x="5" y="1"/>
                    <a:pt x="3" y="2"/>
                    <a:pt x="3" y="4"/>
                  </a:cubicBezTo>
                  <a:cubicBezTo>
                    <a:pt x="2" y="11"/>
                    <a:pt x="2" y="11"/>
                    <a:pt x="2" y="11"/>
                  </a:cubicBezTo>
                  <a:cubicBezTo>
                    <a:pt x="0" y="11"/>
                    <a:pt x="0" y="11"/>
                    <a:pt x="0" y="11"/>
                  </a:cubicBezTo>
                  <a:cubicBezTo>
                    <a:pt x="3" y="0"/>
                    <a:pt x="3" y="0"/>
                    <a:pt x="3" y="0"/>
                  </a:cubicBezTo>
                  <a:cubicBezTo>
                    <a:pt x="4" y="0"/>
                    <a:pt x="4" y="0"/>
                    <a:pt x="4" y="0"/>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1"/>
            <p:cNvSpPr>
              <a:spLocks/>
            </p:cNvSpPr>
            <p:nvPr userDrawn="1"/>
          </p:nvSpPr>
          <p:spPr bwMode="auto">
            <a:xfrm>
              <a:off x="3531" y="2343"/>
              <a:ext cx="35" cy="114"/>
            </a:xfrm>
            <a:custGeom>
              <a:avLst/>
              <a:gdLst>
                <a:gd name="T0" fmla="*/ 0 w 35"/>
                <a:gd name="T1" fmla="*/ 114 h 114"/>
                <a:gd name="T2" fmla="*/ 28 w 35"/>
                <a:gd name="T3" fmla="*/ 0 h 114"/>
                <a:gd name="T4" fmla="*/ 35 w 35"/>
                <a:gd name="T5" fmla="*/ 0 h 114"/>
                <a:gd name="T6" fmla="*/ 14 w 35"/>
                <a:gd name="T7" fmla="*/ 114 h 114"/>
                <a:gd name="T8" fmla="*/ 0 w 35"/>
                <a:gd name="T9" fmla="*/ 114 h 114"/>
              </a:gdLst>
              <a:ahLst/>
              <a:cxnLst>
                <a:cxn ang="0">
                  <a:pos x="T0" y="T1"/>
                </a:cxn>
                <a:cxn ang="0">
                  <a:pos x="T2" y="T3"/>
                </a:cxn>
                <a:cxn ang="0">
                  <a:pos x="T4" y="T5"/>
                </a:cxn>
                <a:cxn ang="0">
                  <a:pos x="T6" y="T7"/>
                </a:cxn>
                <a:cxn ang="0">
                  <a:pos x="T8" y="T9"/>
                </a:cxn>
              </a:cxnLst>
              <a:rect l="0" t="0" r="r" b="b"/>
              <a:pathLst>
                <a:path w="35" h="114">
                  <a:moveTo>
                    <a:pt x="0" y="114"/>
                  </a:moveTo>
                  <a:lnTo>
                    <a:pt x="28" y="0"/>
                  </a:lnTo>
                  <a:lnTo>
                    <a:pt x="35" y="0"/>
                  </a:lnTo>
                  <a:lnTo>
                    <a:pt x="14"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2"/>
            <p:cNvSpPr>
              <a:spLocks noEditPoints="1"/>
            </p:cNvSpPr>
            <p:nvPr userDrawn="1"/>
          </p:nvSpPr>
          <p:spPr bwMode="auto">
            <a:xfrm>
              <a:off x="3566" y="2343"/>
              <a:ext cx="79" cy="121"/>
            </a:xfrm>
            <a:custGeom>
              <a:avLst/>
              <a:gdLst>
                <a:gd name="T0" fmla="*/ 6 w 11"/>
                <a:gd name="T1" fmla="*/ 15 h 17"/>
                <a:gd name="T2" fmla="*/ 6 w 11"/>
                <a:gd name="T3" fmla="*/ 15 h 17"/>
                <a:gd name="T4" fmla="*/ 3 w 11"/>
                <a:gd name="T5" fmla="*/ 17 h 17"/>
                <a:gd name="T6" fmla="*/ 1 w 11"/>
                <a:gd name="T7" fmla="*/ 11 h 17"/>
                <a:gd name="T8" fmla="*/ 5 w 11"/>
                <a:gd name="T9" fmla="*/ 5 h 17"/>
                <a:gd name="T10" fmla="*/ 8 w 11"/>
                <a:gd name="T11" fmla="*/ 6 h 17"/>
                <a:gd name="T12" fmla="*/ 8 w 11"/>
                <a:gd name="T13" fmla="*/ 6 h 17"/>
                <a:gd name="T14" fmla="*/ 9 w 11"/>
                <a:gd name="T15" fmla="*/ 0 h 17"/>
                <a:gd name="T16" fmla="*/ 11 w 11"/>
                <a:gd name="T17" fmla="*/ 0 h 17"/>
                <a:gd name="T18" fmla="*/ 8 w 11"/>
                <a:gd name="T19" fmla="*/ 14 h 17"/>
                <a:gd name="T20" fmla="*/ 7 w 11"/>
                <a:gd name="T21" fmla="*/ 16 h 17"/>
                <a:gd name="T22" fmla="*/ 6 w 11"/>
                <a:gd name="T23" fmla="*/ 16 h 17"/>
                <a:gd name="T24" fmla="*/ 6 w 11"/>
                <a:gd name="T25" fmla="*/ 15 h 17"/>
                <a:gd name="T26" fmla="*/ 7 w 11"/>
                <a:gd name="T27" fmla="*/ 12 h 17"/>
                <a:gd name="T28" fmla="*/ 7 w 11"/>
                <a:gd name="T29" fmla="*/ 10 h 17"/>
                <a:gd name="T30" fmla="*/ 5 w 11"/>
                <a:gd name="T31" fmla="*/ 6 h 17"/>
                <a:gd name="T32" fmla="*/ 2 w 11"/>
                <a:gd name="T33" fmla="*/ 11 h 17"/>
                <a:gd name="T34" fmla="*/ 3 w 11"/>
                <a:gd name="T35" fmla="*/ 16 h 17"/>
                <a:gd name="T36" fmla="*/ 7 w 11"/>
                <a:gd name="T3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7">
                  <a:moveTo>
                    <a:pt x="6" y="15"/>
                  </a:moveTo>
                  <a:cubicBezTo>
                    <a:pt x="6" y="15"/>
                    <a:pt x="6" y="15"/>
                    <a:pt x="6" y="15"/>
                  </a:cubicBezTo>
                  <a:cubicBezTo>
                    <a:pt x="5" y="16"/>
                    <a:pt x="4" y="17"/>
                    <a:pt x="3" y="17"/>
                  </a:cubicBezTo>
                  <a:cubicBezTo>
                    <a:pt x="0" y="17"/>
                    <a:pt x="0" y="13"/>
                    <a:pt x="1" y="11"/>
                  </a:cubicBezTo>
                  <a:cubicBezTo>
                    <a:pt x="1" y="9"/>
                    <a:pt x="2" y="5"/>
                    <a:pt x="5" y="5"/>
                  </a:cubicBezTo>
                  <a:cubicBezTo>
                    <a:pt x="6" y="5"/>
                    <a:pt x="7" y="5"/>
                    <a:pt x="8" y="6"/>
                  </a:cubicBezTo>
                  <a:cubicBezTo>
                    <a:pt x="8" y="6"/>
                    <a:pt x="8" y="6"/>
                    <a:pt x="8" y="6"/>
                  </a:cubicBezTo>
                  <a:cubicBezTo>
                    <a:pt x="9" y="0"/>
                    <a:pt x="9" y="0"/>
                    <a:pt x="9" y="0"/>
                  </a:cubicBezTo>
                  <a:cubicBezTo>
                    <a:pt x="11" y="0"/>
                    <a:pt x="11" y="0"/>
                    <a:pt x="11" y="0"/>
                  </a:cubicBezTo>
                  <a:cubicBezTo>
                    <a:pt x="8" y="14"/>
                    <a:pt x="8" y="14"/>
                    <a:pt x="8" y="14"/>
                  </a:cubicBezTo>
                  <a:cubicBezTo>
                    <a:pt x="7" y="15"/>
                    <a:pt x="7" y="16"/>
                    <a:pt x="7" y="16"/>
                  </a:cubicBezTo>
                  <a:cubicBezTo>
                    <a:pt x="6" y="16"/>
                    <a:pt x="6" y="16"/>
                    <a:pt x="6" y="16"/>
                  </a:cubicBezTo>
                  <a:lnTo>
                    <a:pt x="6" y="15"/>
                  </a:lnTo>
                  <a:close/>
                  <a:moveTo>
                    <a:pt x="7" y="12"/>
                  </a:moveTo>
                  <a:cubicBezTo>
                    <a:pt x="7" y="10"/>
                    <a:pt x="7" y="10"/>
                    <a:pt x="7" y="10"/>
                  </a:cubicBezTo>
                  <a:cubicBezTo>
                    <a:pt x="7" y="9"/>
                    <a:pt x="8" y="6"/>
                    <a:pt x="5" y="6"/>
                  </a:cubicBezTo>
                  <a:cubicBezTo>
                    <a:pt x="3" y="6"/>
                    <a:pt x="3" y="8"/>
                    <a:pt x="2" y="11"/>
                  </a:cubicBezTo>
                  <a:cubicBezTo>
                    <a:pt x="1" y="15"/>
                    <a:pt x="2" y="16"/>
                    <a:pt x="3" y="16"/>
                  </a:cubicBezTo>
                  <a:cubicBezTo>
                    <a:pt x="5" y="16"/>
                    <a:pt x="6" y="15"/>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3"/>
            <p:cNvSpPr>
              <a:spLocks/>
            </p:cNvSpPr>
            <p:nvPr userDrawn="1"/>
          </p:nvSpPr>
          <p:spPr bwMode="auto">
            <a:xfrm>
              <a:off x="3645" y="2378"/>
              <a:ext cx="106" cy="79"/>
            </a:xfrm>
            <a:custGeom>
              <a:avLst/>
              <a:gdLst>
                <a:gd name="T0" fmla="*/ 0 w 106"/>
                <a:gd name="T1" fmla="*/ 0 h 79"/>
                <a:gd name="T2" fmla="*/ 14 w 106"/>
                <a:gd name="T3" fmla="*/ 0 h 79"/>
                <a:gd name="T4" fmla="*/ 14 w 106"/>
                <a:gd name="T5" fmla="*/ 72 h 79"/>
                <a:gd name="T6" fmla="*/ 14 w 106"/>
                <a:gd name="T7" fmla="*/ 72 h 79"/>
                <a:gd name="T8" fmla="*/ 49 w 106"/>
                <a:gd name="T9" fmla="*/ 0 h 79"/>
                <a:gd name="T10" fmla="*/ 57 w 106"/>
                <a:gd name="T11" fmla="*/ 0 h 79"/>
                <a:gd name="T12" fmla="*/ 64 w 106"/>
                <a:gd name="T13" fmla="*/ 72 h 79"/>
                <a:gd name="T14" fmla="*/ 64 w 106"/>
                <a:gd name="T15" fmla="*/ 72 h 79"/>
                <a:gd name="T16" fmla="*/ 92 w 106"/>
                <a:gd name="T17" fmla="*/ 0 h 79"/>
                <a:gd name="T18" fmla="*/ 106 w 106"/>
                <a:gd name="T19" fmla="*/ 0 h 79"/>
                <a:gd name="T20" fmla="*/ 64 w 106"/>
                <a:gd name="T21" fmla="*/ 79 h 79"/>
                <a:gd name="T22" fmla="*/ 49 w 106"/>
                <a:gd name="T23" fmla="*/ 79 h 79"/>
                <a:gd name="T24" fmla="*/ 49 w 106"/>
                <a:gd name="T25" fmla="*/ 15 h 79"/>
                <a:gd name="T26" fmla="*/ 49 w 106"/>
                <a:gd name="T27" fmla="*/ 15 h 79"/>
                <a:gd name="T28" fmla="*/ 14 w 106"/>
                <a:gd name="T29" fmla="*/ 79 h 79"/>
                <a:gd name="T30" fmla="*/ 7 w 106"/>
                <a:gd name="T31" fmla="*/ 79 h 79"/>
                <a:gd name="T32" fmla="*/ 0 w 106"/>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79">
                  <a:moveTo>
                    <a:pt x="0" y="0"/>
                  </a:moveTo>
                  <a:lnTo>
                    <a:pt x="14" y="0"/>
                  </a:lnTo>
                  <a:lnTo>
                    <a:pt x="14" y="72"/>
                  </a:lnTo>
                  <a:lnTo>
                    <a:pt x="14" y="72"/>
                  </a:lnTo>
                  <a:lnTo>
                    <a:pt x="49" y="0"/>
                  </a:lnTo>
                  <a:lnTo>
                    <a:pt x="57" y="0"/>
                  </a:lnTo>
                  <a:lnTo>
                    <a:pt x="64" y="72"/>
                  </a:lnTo>
                  <a:lnTo>
                    <a:pt x="64" y="72"/>
                  </a:lnTo>
                  <a:lnTo>
                    <a:pt x="92" y="0"/>
                  </a:lnTo>
                  <a:lnTo>
                    <a:pt x="106" y="0"/>
                  </a:lnTo>
                  <a:lnTo>
                    <a:pt x="64" y="79"/>
                  </a:lnTo>
                  <a:lnTo>
                    <a:pt x="49" y="79"/>
                  </a:lnTo>
                  <a:lnTo>
                    <a:pt x="49" y="15"/>
                  </a:lnTo>
                  <a:lnTo>
                    <a:pt x="49" y="15"/>
                  </a:lnTo>
                  <a:lnTo>
                    <a:pt x="14" y="79"/>
                  </a:lnTo>
                  <a:lnTo>
                    <a:pt x="7" y="7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4"/>
            <p:cNvSpPr>
              <a:spLocks noEditPoints="1"/>
            </p:cNvSpPr>
            <p:nvPr userDrawn="1"/>
          </p:nvSpPr>
          <p:spPr bwMode="auto">
            <a:xfrm>
              <a:off x="3744" y="2343"/>
              <a:ext cx="36" cy="114"/>
            </a:xfrm>
            <a:custGeom>
              <a:avLst/>
              <a:gdLst>
                <a:gd name="T0" fmla="*/ 0 w 36"/>
                <a:gd name="T1" fmla="*/ 114 h 114"/>
                <a:gd name="T2" fmla="*/ 14 w 36"/>
                <a:gd name="T3" fmla="*/ 35 h 114"/>
                <a:gd name="T4" fmla="*/ 29 w 36"/>
                <a:gd name="T5" fmla="*/ 35 h 114"/>
                <a:gd name="T6" fmla="*/ 7 w 36"/>
                <a:gd name="T7" fmla="*/ 114 h 114"/>
                <a:gd name="T8" fmla="*/ 0 w 36"/>
                <a:gd name="T9" fmla="*/ 114 h 114"/>
                <a:gd name="T10" fmla="*/ 22 w 36"/>
                <a:gd name="T11" fmla="*/ 14 h 114"/>
                <a:gd name="T12" fmla="*/ 22 w 36"/>
                <a:gd name="T13" fmla="*/ 0 h 114"/>
                <a:gd name="T14" fmla="*/ 36 w 36"/>
                <a:gd name="T15" fmla="*/ 0 h 114"/>
                <a:gd name="T16" fmla="*/ 29 w 36"/>
                <a:gd name="T17" fmla="*/ 14 h 114"/>
                <a:gd name="T18" fmla="*/ 22 w 36"/>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14">
                  <a:moveTo>
                    <a:pt x="0" y="114"/>
                  </a:moveTo>
                  <a:lnTo>
                    <a:pt x="14" y="35"/>
                  </a:lnTo>
                  <a:lnTo>
                    <a:pt x="29" y="35"/>
                  </a:lnTo>
                  <a:lnTo>
                    <a:pt x="7" y="114"/>
                  </a:lnTo>
                  <a:lnTo>
                    <a:pt x="0" y="114"/>
                  </a:lnTo>
                  <a:close/>
                  <a:moveTo>
                    <a:pt x="22" y="14"/>
                  </a:moveTo>
                  <a:lnTo>
                    <a:pt x="22" y="0"/>
                  </a:lnTo>
                  <a:lnTo>
                    <a:pt x="36" y="0"/>
                  </a:lnTo>
                  <a:lnTo>
                    <a:pt x="29" y="14"/>
                  </a:lnTo>
                  <a:lnTo>
                    <a:pt x="2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5"/>
            <p:cNvSpPr>
              <a:spLocks noEditPoints="1"/>
            </p:cNvSpPr>
            <p:nvPr userDrawn="1"/>
          </p:nvSpPr>
          <p:spPr bwMode="auto">
            <a:xfrm>
              <a:off x="3773" y="2343"/>
              <a:ext cx="78" cy="121"/>
            </a:xfrm>
            <a:custGeom>
              <a:avLst/>
              <a:gdLst>
                <a:gd name="T0" fmla="*/ 7 w 11"/>
                <a:gd name="T1" fmla="*/ 15 h 17"/>
                <a:gd name="T2" fmla="*/ 7 w 11"/>
                <a:gd name="T3" fmla="*/ 15 h 17"/>
                <a:gd name="T4" fmla="*/ 3 w 11"/>
                <a:gd name="T5" fmla="*/ 17 h 17"/>
                <a:gd name="T6" fmla="*/ 1 w 11"/>
                <a:gd name="T7" fmla="*/ 11 h 17"/>
                <a:gd name="T8" fmla="*/ 6 w 11"/>
                <a:gd name="T9" fmla="*/ 5 h 17"/>
                <a:gd name="T10" fmla="*/ 8 w 11"/>
                <a:gd name="T11" fmla="*/ 6 h 17"/>
                <a:gd name="T12" fmla="*/ 8 w 11"/>
                <a:gd name="T13" fmla="*/ 6 h 17"/>
                <a:gd name="T14" fmla="*/ 10 w 11"/>
                <a:gd name="T15" fmla="*/ 0 h 17"/>
                <a:gd name="T16" fmla="*/ 11 w 11"/>
                <a:gd name="T17" fmla="*/ 0 h 17"/>
                <a:gd name="T18" fmla="*/ 8 w 11"/>
                <a:gd name="T19" fmla="*/ 14 h 17"/>
                <a:gd name="T20" fmla="*/ 8 w 11"/>
                <a:gd name="T21" fmla="*/ 16 h 17"/>
                <a:gd name="T22" fmla="*/ 6 w 11"/>
                <a:gd name="T23" fmla="*/ 16 h 17"/>
                <a:gd name="T24" fmla="*/ 7 w 11"/>
                <a:gd name="T25" fmla="*/ 15 h 17"/>
                <a:gd name="T26" fmla="*/ 7 w 11"/>
                <a:gd name="T27" fmla="*/ 12 h 17"/>
                <a:gd name="T28" fmla="*/ 8 w 11"/>
                <a:gd name="T29" fmla="*/ 10 h 17"/>
                <a:gd name="T30" fmla="*/ 6 w 11"/>
                <a:gd name="T31" fmla="*/ 6 h 17"/>
                <a:gd name="T32" fmla="*/ 2 w 11"/>
                <a:gd name="T33" fmla="*/ 11 h 17"/>
                <a:gd name="T34" fmla="*/ 4 w 11"/>
                <a:gd name="T35" fmla="*/ 16 h 17"/>
                <a:gd name="T36" fmla="*/ 7 w 11"/>
                <a:gd name="T3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7">
                  <a:moveTo>
                    <a:pt x="7" y="15"/>
                  </a:moveTo>
                  <a:cubicBezTo>
                    <a:pt x="7" y="15"/>
                    <a:pt x="7" y="15"/>
                    <a:pt x="7" y="15"/>
                  </a:cubicBezTo>
                  <a:cubicBezTo>
                    <a:pt x="6" y="16"/>
                    <a:pt x="5" y="17"/>
                    <a:pt x="3" y="17"/>
                  </a:cubicBezTo>
                  <a:cubicBezTo>
                    <a:pt x="0" y="17"/>
                    <a:pt x="1" y="13"/>
                    <a:pt x="1" y="11"/>
                  </a:cubicBezTo>
                  <a:cubicBezTo>
                    <a:pt x="2" y="9"/>
                    <a:pt x="2" y="5"/>
                    <a:pt x="6" y="5"/>
                  </a:cubicBezTo>
                  <a:cubicBezTo>
                    <a:pt x="7" y="5"/>
                    <a:pt x="8" y="5"/>
                    <a:pt x="8" y="6"/>
                  </a:cubicBezTo>
                  <a:cubicBezTo>
                    <a:pt x="8" y="6"/>
                    <a:pt x="8" y="6"/>
                    <a:pt x="8" y="6"/>
                  </a:cubicBezTo>
                  <a:cubicBezTo>
                    <a:pt x="10" y="0"/>
                    <a:pt x="10" y="0"/>
                    <a:pt x="10" y="0"/>
                  </a:cubicBezTo>
                  <a:cubicBezTo>
                    <a:pt x="11" y="0"/>
                    <a:pt x="11" y="0"/>
                    <a:pt x="11" y="0"/>
                  </a:cubicBezTo>
                  <a:cubicBezTo>
                    <a:pt x="8" y="14"/>
                    <a:pt x="8" y="14"/>
                    <a:pt x="8" y="14"/>
                  </a:cubicBezTo>
                  <a:cubicBezTo>
                    <a:pt x="8" y="15"/>
                    <a:pt x="8" y="16"/>
                    <a:pt x="8" y="16"/>
                  </a:cubicBezTo>
                  <a:cubicBezTo>
                    <a:pt x="6" y="16"/>
                    <a:pt x="6" y="16"/>
                    <a:pt x="6" y="16"/>
                  </a:cubicBezTo>
                  <a:lnTo>
                    <a:pt x="7" y="15"/>
                  </a:lnTo>
                  <a:close/>
                  <a:moveTo>
                    <a:pt x="7" y="12"/>
                  </a:moveTo>
                  <a:cubicBezTo>
                    <a:pt x="8" y="10"/>
                    <a:pt x="8" y="10"/>
                    <a:pt x="8" y="10"/>
                  </a:cubicBezTo>
                  <a:cubicBezTo>
                    <a:pt x="8" y="9"/>
                    <a:pt x="8" y="6"/>
                    <a:pt x="6" y="6"/>
                  </a:cubicBezTo>
                  <a:cubicBezTo>
                    <a:pt x="3" y="6"/>
                    <a:pt x="3" y="8"/>
                    <a:pt x="2" y="11"/>
                  </a:cubicBezTo>
                  <a:cubicBezTo>
                    <a:pt x="2" y="15"/>
                    <a:pt x="2" y="16"/>
                    <a:pt x="4" y="16"/>
                  </a:cubicBezTo>
                  <a:cubicBezTo>
                    <a:pt x="5" y="16"/>
                    <a:pt x="7" y="15"/>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6"/>
            <p:cNvSpPr>
              <a:spLocks noEditPoints="1"/>
            </p:cNvSpPr>
            <p:nvPr userDrawn="1"/>
          </p:nvSpPr>
          <p:spPr bwMode="auto">
            <a:xfrm>
              <a:off x="3844" y="2378"/>
              <a:ext cx="71" cy="86"/>
            </a:xfrm>
            <a:custGeom>
              <a:avLst/>
              <a:gdLst>
                <a:gd name="T0" fmla="*/ 3 w 10"/>
                <a:gd name="T1" fmla="*/ 6 h 12"/>
                <a:gd name="T2" fmla="*/ 2 w 10"/>
                <a:gd name="T3" fmla="*/ 7 h 12"/>
                <a:gd name="T4" fmla="*/ 4 w 10"/>
                <a:gd name="T5" fmla="*/ 11 h 12"/>
                <a:gd name="T6" fmla="*/ 7 w 10"/>
                <a:gd name="T7" fmla="*/ 8 h 12"/>
                <a:gd name="T8" fmla="*/ 9 w 10"/>
                <a:gd name="T9" fmla="*/ 8 h 12"/>
                <a:gd name="T10" fmla="*/ 4 w 10"/>
                <a:gd name="T11" fmla="*/ 12 h 12"/>
                <a:gd name="T12" fmla="*/ 1 w 10"/>
                <a:gd name="T13" fmla="*/ 7 h 12"/>
                <a:gd name="T14" fmla="*/ 2 w 10"/>
                <a:gd name="T15" fmla="*/ 5 h 12"/>
                <a:gd name="T16" fmla="*/ 7 w 10"/>
                <a:gd name="T17" fmla="*/ 0 h 12"/>
                <a:gd name="T18" fmla="*/ 9 w 10"/>
                <a:gd name="T19" fmla="*/ 6 h 12"/>
                <a:gd name="T20" fmla="*/ 3 w 10"/>
                <a:gd name="T21" fmla="*/ 6 h 12"/>
                <a:gd name="T22" fmla="*/ 8 w 10"/>
                <a:gd name="T23" fmla="*/ 5 h 12"/>
                <a:gd name="T24" fmla="*/ 6 w 10"/>
                <a:gd name="T25" fmla="*/ 1 h 12"/>
                <a:gd name="T26" fmla="*/ 3 w 10"/>
                <a:gd name="T27" fmla="*/ 5 h 12"/>
                <a:gd name="T28" fmla="*/ 8 w 10"/>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3" y="6"/>
                  </a:moveTo>
                  <a:cubicBezTo>
                    <a:pt x="2" y="7"/>
                    <a:pt x="2" y="7"/>
                    <a:pt x="2" y="7"/>
                  </a:cubicBezTo>
                  <a:cubicBezTo>
                    <a:pt x="2" y="9"/>
                    <a:pt x="2" y="11"/>
                    <a:pt x="4" y="11"/>
                  </a:cubicBezTo>
                  <a:cubicBezTo>
                    <a:pt x="6" y="11"/>
                    <a:pt x="7" y="10"/>
                    <a:pt x="7" y="8"/>
                  </a:cubicBezTo>
                  <a:cubicBezTo>
                    <a:pt x="9" y="8"/>
                    <a:pt x="9" y="8"/>
                    <a:pt x="9" y="8"/>
                  </a:cubicBezTo>
                  <a:cubicBezTo>
                    <a:pt x="8" y="11"/>
                    <a:pt x="6" y="12"/>
                    <a:pt x="4" y="12"/>
                  </a:cubicBezTo>
                  <a:cubicBezTo>
                    <a:pt x="2" y="12"/>
                    <a:pt x="0" y="11"/>
                    <a:pt x="1" y="7"/>
                  </a:cubicBezTo>
                  <a:cubicBezTo>
                    <a:pt x="2" y="5"/>
                    <a:pt x="2" y="5"/>
                    <a:pt x="2" y="5"/>
                  </a:cubicBezTo>
                  <a:cubicBezTo>
                    <a:pt x="2" y="1"/>
                    <a:pt x="4" y="0"/>
                    <a:pt x="7" y="0"/>
                  </a:cubicBezTo>
                  <a:cubicBezTo>
                    <a:pt x="10" y="0"/>
                    <a:pt x="10" y="3"/>
                    <a:pt x="9" y="6"/>
                  </a:cubicBezTo>
                  <a:lnTo>
                    <a:pt x="3" y="6"/>
                  </a:lnTo>
                  <a:close/>
                  <a:moveTo>
                    <a:pt x="8" y="5"/>
                  </a:moveTo>
                  <a:cubicBezTo>
                    <a:pt x="9" y="3"/>
                    <a:pt x="8" y="1"/>
                    <a:pt x="6" y="1"/>
                  </a:cubicBezTo>
                  <a:cubicBezTo>
                    <a:pt x="4" y="1"/>
                    <a:pt x="3" y="3"/>
                    <a:pt x="3" y="5"/>
                  </a:cubicBez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4" name="Subtitle 2"/>
          <p:cNvSpPr>
            <a:spLocks noGrp="1"/>
          </p:cNvSpPr>
          <p:nvPr>
            <p:ph type="subTitle" idx="1" hasCustomPrompt="1"/>
          </p:nvPr>
        </p:nvSpPr>
        <p:spPr>
          <a:xfrm>
            <a:off x="1371600" y="2038350"/>
            <a:ext cx="6400800" cy="2286000"/>
          </a:xfrm>
        </p:spPr>
        <p:txBody>
          <a:bodyPr>
            <a:normAutofit/>
          </a:bodyPr>
          <a:lstStyle>
            <a:lvl1pPr marL="0" indent="0" algn="ctr">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large subtitle style</a:t>
            </a:r>
          </a:p>
        </p:txBody>
      </p:sp>
      <p:grpSp>
        <p:nvGrpSpPr>
          <p:cNvPr id="39" name="Group 38"/>
          <p:cNvGrpSpPr/>
          <p:nvPr/>
        </p:nvGrpSpPr>
        <p:grpSpPr>
          <a:xfrm>
            <a:off x="0" y="1455063"/>
            <a:ext cx="9144000" cy="583287"/>
            <a:chOff x="0" y="2445663"/>
            <a:chExt cx="9144000" cy="583287"/>
          </a:xfrm>
        </p:grpSpPr>
        <p:sp>
          <p:nvSpPr>
            <p:cNvPr id="7" name="TextBox 6"/>
            <p:cNvSpPr txBox="1"/>
            <p:nvPr userDrawn="1"/>
          </p:nvSpPr>
          <p:spPr>
            <a:xfrm>
              <a:off x="0" y="2445663"/>
              <a:ext cx="9144000" cy="430887"/>
            </a:xfrm>
            <a:prstGeom prst="rect">
              <a:avLst/>
            </a:prstGeom>
            <a:noFill/>
          </p:spPr>
          <p:txBody>
            <a:bodyPr wrap="square" rtlCol="0">
              <a:spAutoFit/>
            </a:bodyPr>
            <a:lstStyle/>
            <a:p>
              <a:pPr algn="ctr"/>
              <a:r>
                <a:rPr lang="en-US" sz="2200" dirty="0">
                  <a:solidFill>
                    <a:schemeClr val="bg1"/>
                  </a:solidFill>
                </a:rPr>
                <a:t>Cybersecurity</a:t>
              </a:r>
            </a:p>
          </p:txBody>
        </p:sp>
        <p:sp>
          <p:nvSpPr>
            <p:cNvPr id="9" name="TextBox 8"/>
            <p:cNvSpPr txBox="1"/>
            <p:nvPr userDrawn="1"/>
          </p:nvSpPr>
          <p:spPr>
            <a:xfrm>
              <a:off x="0" y="2751951"/>
              <a:ext cx="9144000" cy="276999"/>
            </a:xfrm>
            <a:prstGeom prst="rect">
              <a:avLst/>
            </a:prstGeom>
            <a:noFill/>
          </p:spPr>
          <p:txBody>
            <a:bodyPr wrap="square" rtlCol="0">
              <a:spAutoFit/>
            </a:bodyPr>
            <a:lstStyle/>
            <a:p>
              <a:pPr algn="ctr"/>
              <a:r>
                <a:rPr lang="en-US" sz="1200" baseline="0" dirty="0">
                  <a:solidFill>
                    <a:schemeClr val="bg1">
                      <a:alpha val="80000"/>
                    </a:schemeClr>
                  </a:solidFill>
                  <a:latin typeface="Calibri Light" panose="020F0302020204030204" pitchFamily="34" charset="0"/>
                </a:rPr>
                <a:t>Center of Excellence</a:t>
              </a:r>
            </a:p>
          </p:txBody>
        </p:sp>
      </p:grpSp>
      <p:grpSp>
        <p:nvGrpSpPr>
          <p:cNvPr id="36" name="ipGroup2Splash"/>
          <p:cNvGrpSpPr/>
          <p:nvPr/>
        </p:nvGrpSpPr>
        <p:grpSpPr>
          <a:xfrm>
            <a:off x="1337756" y="4722295"/>
            <a:ext cx="948244" cy="316287"/>
            <a:chOff x="1337756" y="4722295"/>
            <a:chExt cx="948244" cy="316287"/>
          </a:xfrm>
        </p:grpSpPr>
        <p:sp>
          <p:nvSpPr>
            <p:cNvPr id="38" name="TextBox 37"/>
            <p:cNvSpPr txBox="1"/>
            <p:nvPr userDrawn="1"/>
          </p:nvSpPr>
          <p:spPr>
            <a:xfrm>
              <a:off x="1692568" y="4759842"/>
              <a:ext cx="593432" cy="246221"/>
            </a:xfrm>
            <a:prstGeom prst="rect">
              <a:avLst/>
            </a:prstGeom>
            <a:noFill/>
          </p:spPr>
          <p:txBody>
            <a:bodyPr wrap="none" rtlCol="0">
              <a:spAutoFit/>
            </a:bodyPr>
            <a:lstStyle/>
            <a:p>
              <a:r>
                <a:rPr lang="en-US" sz="1000" dirty="0">
                  <a:solidFill>
                    <a:schemeClr val="bg1"/>
                  </a:solidFill>
                </a:rPr>
                <a:t>Internal</a:t>
              </a:r>
            </a:p>
          </p:txBody>
        </p:sp>
        <p:sp>
          <p:nvSpPr>
            <p:cNvPr id="40" name="Oval 39"/>
            <p:cNvSpPr/>
            <p:nvPr userDrawn="1"/>
          </p:nvSpPr>
          <p:spPr>
            <a:xfrm>
              <a:off x="1552431" y="4782212"/>
              <a:ext cx="200167" cy="200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1517176" y="4722295"/>
              <a:ext cx="276038" cy="307777"/>
            </a:xfrm>
            <a:prstGeom prst="rect">
              <a:avLst/>
            </a:prstGeom>
            <a:noFill/>
          </p:spPr>
          <p:txBody>
            <a:bodyPr wrap="none" rtlCol="0">
              <a:spAutoFit/>
            </a:bodyPr>
            <a:lstStyle/>
            <a:p>
              <a:r>
                <a:rPr lang="en-US" sz="1400" dirty="0">
                  <a:solidFill>
                    <a:srgbClr val="007BC1"/>
                  </a:solidFill>
                </a:rPr>
                <a:t>2</a:t>
              </a:r>
            </a:p>
          </p:txBody>
        </p:sp>
        <p:sp>
          <p:nvSpPr>
            <p:cNvPr id="42" name="TextBox 41"/>
            <p:cNvSpPr txBox="1"/>
            <p:nvPr userDrawn="1"/>
          </p:nvSpPr>
          <p:spPr>
            <a:xfrm>
              <a:off x="1337756" y="4730805"/>
              <a:ext cx="284052" cy="307777"/>
            </a:xfrm>
            <a:prstGeom prst="rect">
              <a:avLst/>
            </a:prstGeom>
            <a:noFill/>
          </p:spPr>
          <p:txBody>
            <a:bodyPr wrap="none" rtlCol="0">
              <a:spAutoFit/>
            </a:bodyPr>
            <a:lstStyle/>
            <a:p>
              <a:r>
                <a:rPr lang="en-US" sz="1400" spc="-150" dirty="0">
                  <a:solidFill>
                    <a:schemeClr val="bg1"/>
                  </a:solidFill>
                </a:rPr>
                <a:t>IP</a:t>
              </a:r>
            </a:p>
          </p:txBody>
        </p:sp>
      </p:grpSp>
      <p:pic>
        <p:nvPicPr>
          <p:cNvPr id="47" name="Picture 46" descr="Cybersecurity Square.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685" y="971550"/>
            <a:ext cx="484631" cy="484631"/>
          </a:xfrm>
          <a:prstGeom prst="rect">
            <a:avLst/>
          </a:prstGeom>
        </p:spPr>
      </p:pic>
    </p:spTree>
    <p:extLst>
      <p:ext uri="{BB962C8B-B14F-4D97-AF65-F5344CB8AC3E}">
        <p14:creationId xmlns:p14="http://schemas.microsoft.com/office/powerpoint/2010/main" val="2511993656"/>
      </p:ext>
    </p:extLst>
  </p:cSld>
  <p:clrMapOvr>
    <a:masterClrMapping/>
  </p:clrMapOvr>
  <p:transition>
    <p:push dir="u"/>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US" dirty="0"/>
              <a:t>© 2019 Eaton. All Rights Reserved</a:t>
            </a:r>
          </a:p>
        </p:txBody>
      </p:sp>
      <p:grpSp>
        <p:nvGrpSpPr>
          <p:cNvPr id="8" name="Group 10"/>
          <p:cNvGrpSpPr>
            <a:grpSpLocks noChangeAspect="1"/>
          </p:cNvGrpSpPr>
          <p:nvPr/>
        </p:nvGrpSpPr>
        <p:grpSpPr bwMode="auto">
          <a:xfrm>
            <a:off x="457201" y="4776788"/>
            <a:ext cx="758922" cy="221629"/>
            <a:chOff x="1845" y="1827"/>
            <a:chExt cx="2070" cy="666"/>
          </a:xfrm>
          <a:solidFill>
            <a:schemeClr val="bg1"/>
          </a:solidFill>
        </p:grpSpPr>
        <p:sp>
          <p:nvSpPr>
            <p:cNvPr id="10" name="Freeform 11"/>
            <p:cNvSpPr>
              <a:spLocks noEditPoints="1"/>
            </p:cNvSpPr>
            <p:nvPr userDrawn="1"/>
          </p:nvSpPr>
          <p:spPr bwMode="auto">
            <a:xfrm>
              <a:off x="1845" y="1827"/>
              <a:ext cx="1529" cy="415"/>
            </a:xfrm>
            <a:custGeom>
              <a:avLst/>
              <a:gdLst>
                <a:gd name="T0" fmla="*/ 70 w 215"/>
                <a:gd name="T1" fmla="*/ 11 h 58"/>
                <a:gd name="T2" fmla="*/ 75 w 215"/>
                <a:gd name="T3" fmla="*/ 30 h 58"/>
                <a:gd name="T4" fmla="*/ 64 w 215"/>
                <a:gd name="T5" fmla="*/ 30 h 58"/>
                <a:gd name="T6" fmla="*/ 70 w 215"/>
                <a:gd name="T7" fmla="*/ 11 h 58"/>
                <a:gd name="T8" fmla="*/ 60 w 215"/>
                <a:gd name="T9" fmla="*/ 43 h 58"/>
                <a:gd name="T10" fmla="*/ 55 w 215"/>
                <a:gd name="T11" fmla="*/ 58 h 58"/>
                <a:gd name="T12" fmla="*/ 83 w 215"/>
                <a:gd name="T13" fmla="*/ 58 h 58"/>
                <a:gd name="T14" fmla="*/ 79 w 215"/>
                <a:gd name="T15" fmla="*/ 43 h 58"/>
                <a:gd name="T16" fmla="*/ 60 w 215"/>
                <a:gd name="T17" fmla="*/ 43 h 58"/>
                <a:gd name="T18" fmla="*/ 133 w 215"/>
                <a:gd name="T19" fmla="*/ 0 h 58"/>
                <a:gd name="T20" fmla="*/ 79 w 215"/>
                <a:gd name="T21" fmla="*/ 0 h 58"/>
                <a:gd name="T22" fmla="*/ 79 w 215"/>
                <a:gd name="T23" fmla="*/ 16 h 58"/>
                <a:gd name="T24" fmla="*/ 96 w 215"/>
                <a:gd name="T25" fmla="*/ 16 h 58"/>
                <a:gd name="T26" fmla="*/ 96 w 215"/>
                <a:gd name="T27" fmla="*/ 58 h 58"/>
                <a:gd name="T28" fmla="*/ 123 w 215"/>
                <a:gd name="T29" fmla="*/ 58 h 58"/>
                <a:gd name="T30" fmla="*/ 110 w 215"/>
                <a:gd name="T31" fmla="*/ 31 h 58"/>
                <a:gd name="T32" fmla="*/ 133 w 215"/>
                <a:gd name="T33" fmla="*/ 0 h 58"/>
                <a:gd name="T34" fmla="*/ 142 w 215"/>
                <a:gd name="T35" fmla="*/ 43 h 58"/>
                <a:gd name="T36" fmla="*/ 153 w 215"/>
                <a:gd name="T37" fmla="*/ 31 h 58"/>
                <a:gd name="T38" fmla="*/ 142 w 215"/>
                <a:gd name="T39" fmla="*/ 19 h 58"/>
                <a:gd name="T40" fmla="*/ 131 w 215"/>
                <a:gd name="T41" fmla="*/ 31 h 58"/>
                <a:gd name="T42" fmla="*/ 142 w 215"/>
                <a:gd name="T43" fmla="*/ 43 h 58"/>
                <a:gd name="T44" fmla="*/ 198 w 215"/>
                <a:gd name="T45" fmla="*/ 37 h 58"/>
                <a:gd name="T46" fmla="*/ 187 w 215"/>
                <a:gd name="T47" fmla="*/ 0 h 58"/>
                <a:gd name="T48" fmla="*/ 159 w 215"/>
                <a:gd name="T49" fmla="*/ 0 h 58"/>
                <a:gd name="T50" fmla="*/ 159 w 215"/>
                <a:gd name="T51" fmla="*/ 58 h 58"/>
                <a:gd name="T52" fmla="*/ 177 w 215"/>
                <a:gd name="T53" fmla="*/ 58 h 58"/>
                <a:gd name="T54" fmla="*/ 177 w 215"/>
                <a:gd name="T55" fmla="*/ 21 h 58"/>
                <a:gd name="T56" fmla="*/ 177 w 215"/>
                <a:gd name="T57" fmla="*/ 21 h 58"/>
                <a:gd name="T58" fmla="*/ 187 w 215"/>
                <a:gd name="T59" fmla="*/ 58 h 58"/>
                <a:gd name="T60" fmla="*/ 215 w 215"/>
                <a:gd name="T61" fmla="*/ 58 h 58"/>
                <a:gd name="T62" fmla="*/ 215 w 215"/>
                <a:gd name="T63" fmla="*/ 0 h 58"/>
                <a:gd name="T64" fmla="*/ 198 w 215"/>
                <a:gd name="T65" fmla="*/ 0 h 58"/>
                <a:gd name="T66" fmla="*/ 198 w 215"/>
                <a:gd name="T67" fmla="*/ 37 h 58"/>
                <a:gd name="T68" fmla="*/ 33 w 215"/>
                <a:gd name="T69" fmla="*/ 58 h 58"/>
                <a:gd name="T70" fmla="*/ 38 w 215"/>
                <a:gd name="T71" fmla="*/ 42 h 58"/>
                <a:gd name="T72" fmla="*/ 20 w 215"/>
                <a:gd name="T73" fmla="*/ 42 h 58"/>
                <a:gd name="T74" fmla="*/ 20 w 215"/>
                <a:gd name="T75" fmla="*/ 37 h 58"/>
                <a:gd name="T76" fmla="*/ 40 w 215"/>
                <a:gd name="T77" fmla="*/ 37 h 58"/>
                <a:gd name="T78" fmla="*/ 45 w 215"/>
                <a:gd name="T79" fmla="*/ 21 h 58"/>
                <a:gd name="T80" fmla="*/ 20 w 215"/>
                <a:gd name="T81" fmla="*/ 21 h 58"/>
                <a:gd name="T82" fmla="*/ 20 w 215"/>
                <a:gd name="T83" fmla="*/ 16 h 58"/>
                <a:gd name="T84" fmla="*/ 46 w 215"/>
                <a:gd name="T85" fmla="*/ 16 h 58"/>
                <a:gd name="T86" fmla="*/ 51 w 215"/>
                <a:gd name="T87" fmla="*/ 0 h 58"/>
                <a:gd name="T88" fmla="*/ 0 w 215"/>
                <a:gd name="T89" fmla="*/ 0 h 58"/>
                <a:gd name="T90" fmla="*/ 0 w 215"/>
                <a:gd name="T91" fmla="*/ 58 h 58"/>
                <a:gd name="T92" fmla="*/ 33 w 215"/>
                <a:gd name="T9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5" h="58">
                  <a:moveTo>
                    <a:pt x="70" y="11"/>
                  </a:moveTo>
                  <a:cubicBezTo>
                    <a:pt x="75" y="30"/>
                    <a:pt x="75" y="30"/>
                    <a:pt x="75" y="30"/>
                  </a:cubicBezTo>
                  <a:cubicBezTo>
                    <a:pt x="64" y="30"/>
                    <a:pt x="64" y="30"/>
                    <a:pt x="64" y="30"/>
                  </a:cubicBezTo>
                  <a:lnTo>
                    <a:pt x="70" y="11"/>
                  </a:lnTo>
                  <a:close/>
                  <a:moveTo>
                    <a:pt x="60" y="43"/>
                  </a:moveTo>
                  <a:cubicBezTo>
                    <a:pt x="55" y="58"/>
                    <a:pt x="55" y="58"/>
                    <a:pt x="55" y="58"/>
                  </a:cubicBezTo>
                  <a:cubicBezTo>
                    <a:pt x="83" y="58"/>
                    <a:pt x="83" y="58"/>
                    <a:pt x="83" y="58"/>
                  </a:cubicBezTo>
                  <a:cubicBezTo>
                    <a:pt x="79" y="43"/>
                    <a:pt x="79" y="43"/>
                    <a:pt x="79" y="43"/>
                  </a:cubicBezTo>
                  <a:lnTo>
                    <a:pt x="60" y="43"/>
                  </a:lnTo>
                  <a:close/>
                  <a:moveTo>
                    <a:pt x="133" y="0"/>
                  </a:moveTo>
                  <a:cubicBezTo>
                    <a:pt x="79" y="0"/>
                    <a:pt x="79" y="0"/>
                    <a:pt x="79" y="0"/>
                  </a:cubicBezTo>
                  <a:cubicBezTo>
                    <a:pt x="79" y="16"/>
                    <a:pt x="79" y="16"/>
                    <a:pt x="79" y="16"/>
                  </a:cubicBezTo>
                  <a:cubicBezTo>
                    <a:pt x="96" y="16"/>
                    <a:pt x="96" y="16"/>
                    <a:pt x="96" y="16"/>
                  </a:cubicBezTo>
                  <a:cubicBezTo>
                    <a:pt x="96" y="58"/>
                    <a:pt x="96" y="58"/>
                    <a:pt x="96" y="58"/>
                  </a:cubicBezTo>
                  <a:cubicBezTo>
                    <a:pt x="123" y="58"/>
                    <a:pt x="123" y="58"/>
                    <a:pt x="123" y="58"/>
                  </a:cubicBezTo>
                  <a:cubicBezTo>
                    <a:pt x="122" y="57"/>
                    <a:pt x="110" y="48"/>
                    <a:pt x="110" y="31"/>
                  </a:cubicBezTo>
                  <a:cubicBezTo>
                    <a:pt x="110" y="17"/>
                    <a:pt x="119" y="3"/>
                    <a:pt x="133" y="0"/>
                  </a:cubicBezTo>
                  <a:moveTo>
                    <a:pt x="142" y="43"/>
                  </a:moveTo>
                  <a:cubicBezTo>
                    <a:pt x="148" y="43"/>
                    <a:pt x="153" y="38"/>
                    <a:pt x="153" y="31"/>
                  </a:cubicBezTo>
                  <a:cubicBezTo>
                    <a:pt x="153" y="25"/>
                    <a:pt x="148" y="19"/>
                    <a:pt x="142" y="19"/>
                  </a:cubicBezTo>
                  <a:cubicBezTo>
                    <a:pt x="136" y="19"/>
                    <a:pt x="131" y="25"/>
                    <a:pt x="131" y="31"/>
                  </a:cubicBezTo>
                  <a:cubicBezTo>
                    <a:pt x="131" y="38"/>
                    <a:pt x="135" y="43"/>
                    <a:pt x="142" y="43"/>
                  </a:cubicBezTo>
                  <a:moveTo>
                    <a:pt x="198" y="37"/>
                  </a:moveTo>
                  <a:cubicBezTo>
                    <a:pt x="187" y="0"/>
                    <a:pt x="187" y="0"/>
                    <a:pt x="187" y="0"/>
                  </a:cubicBezTo>
                  <a:cubicBezTo>
                    <a:pt x="159" y="0"/>
                    <a:pt x="159" y="0"/>
                    <a:pt x="159" y="0"/>
                  </a:cubicBezTo>
                  <a:cubicBezTo>
                    <a:pt x="159" y="58"/>
                    <a:pt x="159" y="58"/>
                    <a:pt x="159" y="58"/>
                  </a:cubicBezTo>
                  <a:cubicBezTo>
                    <a:pt x="177" y="58"/>
                    <a:pt x="177" y="58"/>
                    <a:pt x="177" y="58"/>
                  </a:cubicBezTo>
                  <a:cubicBezTo>
                    <a:pt x="177" y="21"/>
                    <a:pt x="177" y="21"/>
                    <a:pt x="177" y="21"/>
                  </a:cubicBezTo>
                  <a:cubicBezTo>
                    <a:pt x="177" y="21"/>
                    <a:pt x="177" y="21"/>
                    <a:pt x="177" y="21"/>
                  </a:cubicBezTo>
                  <a:cubicBezTo>
                    <a:pt x="187" y="58"/>
                    <a:pt x="187" y="58"/>
                    <a:pt x="187" y="58"/>
                  </a:cubicBezTo>
                  <a:cubicBezTo>
                    <a:pt x="215" y="58"/>
                    <a:pt x="215" y="58"/>
                    <a:pt x="215" y="58"/>
                  </a:cubicBezTo>
                  <a:cubicBezTo>
                    <a:pt x="215" y="0"/>
                    <a:pt x="215" y="0"/>
                    <a:pt x="215" y="0"/>
                  </a:cubicBezTo>
                  <a:cubicBezTo>
                    <a:pt x="198" y="0"/>
                    <a:pt x="198" y="0"/>
                    <a:pt x="198" y="0"/>
                  </a:cubicBezTo>
                  <a:cubicBezTo>
                    <a:pt x="198" y="37"/>
                    <a:pt x="198" y="37"/>
                    <a:pt x="198" y="37"/>
                  </a:cubicBezTo>
                  <a:close/>
                  <a:moveTo>
                    <a:pt x="33" y="58"/>
                  </a:moveTo>
                  <a:cubicBezTo>
                    <a:pt x="38" y="42"/>
                    <a:pt x="38" y="42"/>
                    <a:pt x="38" y="42"/>
                  </a:cubicBezTo>
                  <a:cubicBezTo>
                    <a:pt x="20" y="42"/>
                    <a:pt x="20" y="42"/>
                    <a:pt x="20" y="42"/>
                  </a:cubicBezTo>
                  <a:cubicBezTo>
                    <a:pt x="20" y="37"/>
                    <a:pt x="20" y="37"/>
                    <a:pt x="20" y="37"/>
                  </a:cubicBezTo>
                  <a:cubicBezTo>
                    <a:pt x="40" y="37"/>
                    <a:pt x="40" y="37"/>
                    <a:pt x="40" y="37"/>
                  </a:cubicBezTo>
                  <a:cubicBezTo>
                    <a:pt x="45" y="21"/>
                    <a:pt x="45" y="21"/>
                    <a:pt x="45" y="21"/>
                  </a:cubicBezTo>
                  <a:cubicBezTo>
                    <a:pt x="20" y="21"/>
                    <a:pt x="20" y="21"/>
                    <a:pt x="20" y="21"/>
                  </a:cubicBezTo>
                  <a:cubicBezTo>
                    <a:pt x="20" y="16"/>
                    <a:pt x="20" y="16"/>
                    <a:pt x="20" y="16"/>
                  </a:cubicBezTo>
                  <a:cubicBezTo>
                    <a:pt x="46" y="16"/>
                    <a:pt x="46" y="16"/>
                    <a:pt x="46" y="16"/>
                  </a:cubicBezTo>
                  <a:cubicBezTo>
                    <a:pt x="51" y="0"/>
                    <a:pt x="51" y="0"/>
                    <a:pt x="51" y="0"/>
                  </a:cubicBezTo>
                  <a:cubicBezTo>
                    <a:pt x="0" y="0"/>
                    <a:pt x="0" y="0"/>
                    <a:pt x="0" y="0"/>
                  </a:cubicBezTo>
                  <a:cubicBezTo>
                    <a:pt x="0" y="58"/>
                    <a:pt x="0" y="58"/>
                    <a:pt x="0" y="58"/>
                  </a:cubicBezTo>
                  <a:lnTo>
                    <a:pt x="33"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2"/>
            <p:cNvSpPr>
              <a:spLocks noEditPoints="1"/>
            </p:cNvSpPr>
            <p:nvPr userDrawn="1"/>
          </p:nvSpPr>
          <p:spPr bwMode="auto">
            <a:xfrm>
              <a:off x="2179" y="2343"/>
              <a:ext cx="86" cy="114"/>
            </a:xfrm>
            <a:custGeom>
              <a:avLst/>
              <a:gdLst>
                <a:gd name="T0" fmla="*/ 4 w 12"/>
                <a:gd name="T1" fmla="*/ 0 h 16"/>
                <a:gd name="T2" fmla="*/ 8 w 12"/>
                <a:gd name="T3" fmla="*/ 0 h 16"/>
                <a:gd name="T4" fmla="*/ 11 w 12"/>
                <a:gd name="T5" fmla="*/ 4 h 16"/>
                <a:gd name="T6" fmla="*/ 6 w 12"/>
                <a:gd name="T7" fmla="*/ 9 h 16"/>
                <a:gd name="T8" fmla="*/ 3 w 12"/>
                <a:gd name="T9" fmla="*/ 9 h 16"/>
                <a:gd name="T10" fmla="*/ 2 w 12"/>
                <a:gd name="T11" fmla="*/ 16 h 16"/>
                <a:gd name="T12" fmla="*/ 0 w 12"/>
                <a:gd name="T13" fmla="*/ 16 h 16"/>
                <a:gd name="T14" fmla="*/ 4 w 12"/>
                <a:gd name="T15" fmla="*/ 0 h 16"/>
                <a:gd name="T16" fmla="*/ 3 w 12"/>
                <a:gd name="T17" fmla="*/ 8 h 16"/>
                <a:gd name="T18" fmla="*/ 6 w 12"/>
                <a:gd name="T19" fmla="*/ 8 h 16"/>
                <a:gd name="T20" fmla="*/ 9 w 12"/>
                <a:gd name="T21" fmla="*/ 4 h 16"/>
                <a:gd name="T22" fmla="*/ 7 w 12"/>
                <a:gd name="T23" fmla="*/ 1 h 16"/>
                <a:gd name="T24" fmla="*/ 5 w 12"/>
                <a:gd name="T25" fmla="*/ 1 h 16"/>
                <a:gd name="T26" fmla="*/ 3 w 12"/>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6">
                  <a:moveTo>
                    <a:pt x="4" y="0"/>
                  </a:moveTo>
                  <a:cubicBezTo>
                    <a:pt x="8" y="0"/>
                    <a:pt x="8" y="0"/>
                    <a:pt x="8" y="0"/>
                  </a:cubicBezTo>
                  <a:cubicBezTo>
                    <a:pt x="9" y="0"/>
                    <a:pt x="12" y="0"/>
                    <a:pt x="11" y="4"/>
                  </a:cubicBezTo>
                  <a:cubicBezTo>
                    <a:pt x="10" y="7"/>
                    <a:pt x="9" y="9"/>
                    <a:pt x="6" y="9"/>
                  </a:cubicBezTo>
                  <a:cubicBezTo>
                    <a:pt x="3" y="9"/>
                    <a:pt x="3" y="9"/>
                    <a:pt x="3" y="9"/>
                  </a:cubicBezTo>
                  <a:cubicBezTo>
                    <a:pt x="2" y="16"/>
                    <a:pt x="2" y="16"/>
                    <a:pt x="2" y="16"/>
                  </a:cubicBezTo>
                  <a:cubicBezTo>
                    <a:pt x="0" y="16"/>
                    <a:pt x="0" y="16"/>
                    <a:pt x="0" y="16"/>
                  </a:cubicBezTo>
                  <a:lnTo>
                    <a:pt x="4" y="0"/>
                  </a:lnTo>
                  <a:close/>
                  <a:moveTo>
                    <a:pt x="3" y="8"/>
                  </a:moveTo>
                  <a:cubicBezTo>
                    <a:pt x="6" y="8"/>
                    <a:pt x="6" y="8"/>
                    <a:pt x="6" y="8"/>
                  </a:cubicBezTo>
                  <a:cubicBezTo>
                    <a:pt x="8" y="8"/>
                    <a:pt x="9" y="7"/>
                    <a:pt x="9" y="4"/>
                  </a:cubicBezTo>
                  <a:cubicBezTo>
                    <a:pt x="10" y="2"/>
                    <a:pt x="9" y="1"/>
                    <a:pt x="7" y="1"/>
                  </a:cubicBezTo>
                  <a:cubicBezTo>
                    <a:pt x="5" y="1"/>
                    <a:pt x="5" y="1"/>
                    <a:pt x="5" y="1"/>
                  </a:cubicBezTo>
                  <a:lnTo>
                    <a:pt x="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3"/>
            <p:cNvSpPr>
              <a:spLocks noEditPoints="1"/>
            </p:cNvSpPr>
            <p:nvPr userDrawn="1"/>
          </p:nvSpPr>
          <p:spPr bwMode="auto">
            <a:xfrm>
              <a:off x="2250" y="2378"/>
              <a:ext cx="72" cy="86"/>
            </a:xfrm>
            <a:custGeom>
              <a:avLst/>
              <a:gdLst>
                <a:gd name="T0" fmla="*/ 1 w 10"/>
                <a:gd name="T1" fmla="*/ 7 h 12"/>
                <a:gd name="T2" fmla="*/ 1 w 10"/>
                <a:gd name="T3" fmla="*/ 4 h 12"/>
                <a:gd name="T4" fmla="*/ 6 w 10"/>
                <a:gd name="T5" fmla="*/ 0 h 12"/>
                <a:gd name="T6" fmla="*/ 9 w 10"/>
                <a:gd name="T7" fmla="*/ 4 h 12"/>
                <a:gd name="T8" fmla="*/ 8 w 10"/>
                <a:gd name="T9" fmla="*/ 7 h 12"/>
                <a:gd name="T10" fmla="*/ 3 w 10"/>
                <a:gd name="T11" fmla="*/ 12 h 12"/>
                <a:gd name="T12" fmla="*/ 1 w 10"/>
                <a:gd name="T13" fmla="*/ 7 h 12"/>
                <a:gd name="T14" fmla="*/ 6 w 10"/>
                <a:gd name="T15" fmla="*/ 9 h 12"/>
                <a:gd name="T16" fmla="*/ 7 w 10"/>
                <a:gd name="T17" fmla="*/ 6 h 12"/>
                <a:gd name="T18" fmla="*/ 6 w 10"/>
                <a:gd name="T19" fmla="*/ 1 h 12"/>
                <a:gd name="T20" fmla="*/ 2 w 10"/>
                <a:gd name="T21" fmla="*/ 6 h 12"/>
                <a:gd name="T22" fmla="*/ 2 w 10"/>
                <a:gd name="T23" fmla="*/ 9 h 12"/>
                <a:gd name="T24" fmla="*/ 4 w 10"/>
                <a:gd name="T25" fmla="*/ 11 h 12"/>
                <a:gd name="T26" fmla="*/ 6 w 10"/>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1" y="7"/>
                  </a:moveTo>
                  <a:cubicBezTo>
                    <a:pt x="1" y="4"/>
                    <a:pt x="1" y="4"/>
                    <a:pt x="1" y="4"/>
                  </a:cubicBezTo>
                  <a:cubicBezTo>
                    <a:pt x="1" y="3"/>
                    <a:pt x="2" y="0"/>
                    <a:pt x="6" y="0"/>
                  </a:cubicBezTo>
                  <a:cubicBezTo>
                    <a:pt x="10" y="0"/>
                    <a:pt x="9" y="3"/>
                    <a:pt x="9" y="4"/>
                  </a:cubicBezTo>
                  <a:cubicBezTo>
                    <a:pt x="8" y="7"/>
                    <a:pt x="8" y="7"/>
                    <a:pt x="8" y="7"/>
                  </a:cubicBezTo>
                  <a:cubicBezTo>
                    <a:pt x="8" y="10"/>
                    <a:pt x="6" y="12"/>
                    <a:pt x="3" y="12"/>
                  </a:cubicBezTo>
                  <a:cubicBezTo>
                    <a:pt x="1" y="12"/>
                    <a:pt x="0" y="10"/>
                    <a:pt x="1" y="7"/>
                  </a:cubicBezTo>
                  <a:close/>
                  <a:moveTo>
                    <a:pt x="6" y="9"/>
                  </a:moveTo>
                  <a:cubicBezTo>
                    <a:pt x="7" y="9"/>
                    <a:pt x="7" y="7"/>
                    <a:pt x="7" y="6"/>
                  </a:cubicBezTo>
                  <a:cubicBezTo>
                    <a:pt x="8" y="2"/>
                    <a:pt x="8" y="1"/>
                    <a:pt x="6" y="1"/>
                  </a:cubicBezTo>
                  <a:cubicBezTo>
                    <a:pt x="4" y="1"/>
                    <a:pt x="3" y="2"/>
                    <a:pt x="2" y="6"/>
                  </a:cubicBezTo>
                  <a:cubicBezTo>
                    <a:pt x="2" y="7"/>
                    <a:pt x="2" y="9"/>
                    <a:pt x="2" y="9"/>
                  </a:cubicBezTo>
                  <a:cubicBezTo>
                    <a:pt x="2" y="9"/>
                    <a:pt x="2" y="11"/>
                    <a:pt x="4" y="11"/>
                  </a:cubicBezTo>
                  <a:cubicBezTo>
                    <a:pt x="6" y="11"/>
                    <a:pt x="6"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4"/>
            <p:cNvSpPr>
              <a:spLocks/>
            </p:cNvSpPr>
            <p:nvPr userDrawn="1"/>
          </p:nvSpPr>
          <p:spPr bwMode="auto">
            <a:xfrm>
              <a:off x="2329" y="2378"/>
              <a:ext cx="106" cy="79"/>
            </a:xfrm>
            <a:custGeom>
              <a:avLst/>
              <a:gdLst>
                <a:gd name="T0" fmla="*/ 0 w 106"/>
                <a:gd name="T1" fmla="*/ 0 h 79"/>
                <a:gd name="T2" fmla="*/ 7 w 106"/>
                <a:gd name="T3" fmla="*/ 0 h 79"/>
                <a:gd name="T4" fmla="*/ 14 w 106"/>
                <a:gd name="T5" fmla="*/ 72 h 79"/>
                <a:gd name="T6" fmla="*/ 14 w 106"/>
                <a:gd name="T7" fmla="*/ 72 h 79"/>
                <a:gd name="T8" fmla="*/ 42 w 106"/>
                <a:gd name="T9" fmla="*/ 0 h 79"/>
                <a:gd name="T10" fmla="*/ 57 w 106"/>
                <a:gd name="T11" fmla="*/ 0 h 79"/>
                <a:gd name="T12" fmla="*/ 57 w 106"/>
                <a:gd name="T13" fmla="*/ 72 h 79"/>
                <a:gd name="T14" fmla="*/ 64 w 106"/>
                <a:gd name="T15" fmla="*/ 72 h 79"/>
                <a:gd name="T16" fmla="*/ 92 w 106"/>
                <a:gd name="T17" fmla="*/ 0 h 79"/>
                <a:gd name="T18" fmla="*/ 106 w 106"/>
                <a:gd name="T19" fmla="*/ 0 h 79"/>
                <a:gd name="T20" fmla="*/ 64 w 106"/>
                <a:gd name="T21" fmla="*/ 79 h 79"/>
                <a:gd name="T22" fmla="*/ 50 w 106"/>
                <a:gd name="T23" fmla="*/ 79 h 79"/>
                <a:gd name="T24" fmla="*/ 50 w 106"/>
                <a:gd name="T25" fmla="*/ 15 h 79"/>
                <a:gd name="T26" fmla="*/ 50 w 106"/>
                <a:gd name="T27" fmla="*/ 15 h 79"/>
                <a:gd name="T28" fmla="*/ 14 w 106"/>
                <a:gd name="T29" fmla="*/ 79 h 79"/>
                <a:gd name="T30" fmla="*/ 7 w 106"/>
                <a:gd name="T31" fmla="*/ 79 h 79"/>
                <a:gd name="T32" fmla="*/ 0 w 106"/>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79">
                  <a:moveTo>
                    <a:pt x="0" y="0"/>
                  </a:moveTo>
                  <a:lnTo>
                    <a:pt x="7" y="0"/>
                  </a:lnTo>
                  <a:lnTo>
                    <a:pt x="14" y="72"/>
                  </a:lnTo>
                  <a:lnTo>
                    <a:pt x="14" y="72"/>
                  </a:lnTo>
                  <a:lnTo>
                    <a:pt x="42" y="0"/>
                  </a:lnTo>
                  <a:lnTo>
                    <a:pt x="57" y="0"/>
                  </a:lnTo>
                  <a:lnTo>
                    <a:pt x="57" y="72"/>
                  </a:lnTo>
                  <a:lnTo>
                    <a:pt x="64" y="72"/>
                  </a:lnTo>
                  <a:lnTo>
                    <a:pt x="92" y="0"/>
                  </a:lnTo>
                  <a:lnTo>
                    <a:pt x="106" y="0"/>
                  </a:lnTo>
                  <a:lnTo>
                    <a:pt x="64" y="79"/>
                  </a:lnTo>
                  <a:lnTo>
                    <a:pt x="50" y="79"/>
                  </a:lnTo>
                  <a:lnTo>
                    <a:pt x="50" y="15"/>
                  </a:lnTo>
                  <a:lnTo>
                    <a:pt x="50" y="15"/>
                  </a:lnTo>
                  <a:lnTo>
                    <a:pt x="14" y="79"/>
                  </a:lnTo>
                  <a:lnTo>
                    <a:pt x="7" y="7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5"/>
            <p:cNvSpPr>
              <a:spLocks noEditPoints="1"/>
            </p:cNvSpPr>
            <p:nvPr userDrawn="1"/>
          </p:nvSpPr>
          <p:spPr bwMode="auto">
            <a:xfrm>
              <a:off x="2421" y="2378"/>
              <a:ext cx="78" cy="86"/>
            </a:xfrm>
            <a:custGeom>
              <a:avLst/>
              <a:gdLst>
                <a:gd name="T0" fmla="*/ 3 w 11"/>
                <a:gd name="T1" fmla="*/ 6 h 12"/>
                <a:gd name="T2" fmla="*/ 3 w 11"/>
                <a:gd name="T3" fmla="*/ 7 h 12"/>
                <a:gd name="T4" fmla="*/ 4 w 11"/>
                <a:gd name="T5" fmla="*/ 11 h 12"/>
                <a:gd name="T6" fmla="*/ 7 w 11"/>
                <a:gd name="T7" fmla="*/ 8 h 12"/>
                <a:gd name="T8" fmla="*/ 9 w 11"/>
                <a:gd name="T9" fmla="*/ 8 h 12"/>
                <a:gd name="T10" fmla="*/ 4 w 11"/>
                <a:gd name="T11" fmla="*/ 12 h 12"/>
                <a:gd name="T12" fmla="*/ 1 w 11"/>
                <a:gd name="T13" fmla="*/ 7 h 12"/>
                <a:gd name="T14" fmla="*/ 2 w 11"/>
                <a:gd name="T15" fmla="*/ 5 h 12"/>
                <a:gd name="T16" fmla="*/ 7 w 11"/>
                <a:gd name="T17" fmla="*/ 0 h 12"/>
                <a:gd name="T18" fmla="*/ 9 w 11"/>
                <a:gd name="T19" fmla="*/ 6 h 12"/>
                <a:gd name="T20" fmla="*/ 3 w 11"/>
                <a:gd name="T21" fmla="*/ 6 h 12"/>
                <a:gd name="T22" fmla="*/ 8 w 11"/>
                <a:gd name="T23" fmla="*/ 5 h 12"/>
                <a:gd name="T24" fmla="*/ 6 w 11"/>
                <a:gd name="T25" fmla="*/ 1 h 12"/>
                <a:gd name="T26" fmla="*/ 3 w 11"/>
                <a:gd name="T27" fmla="*/ 5 h 12"/>
                <a:gd name="T28" fmla="*/ 8 w 11"/>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3" y="6"/>
                  </a:moveTo>
                  <a:cubicBezTo>
                    <a:pt x="3" y="7"/>
                    <a:pt x="3" y="7"/>
                    <a:pt x="3" y="7"/>
                  </a:cubicBezTo>
                  <a:cubicBezTo>
                    <a:pt x="2" y="9"/>
                    <a:pt x="2" y="11"/>
                    <a:pt x="4" y="11"/>
                  </a:cubicBezTo>
                  <a:cubicBezTo>
                    <a:pt x="6" y="11"/>
                    <a:pt x="7" y="10"/>
                    <a:pt x="7" y="8"/>
                  </a:cubicBezTo>
                  <a:cubicBezTo>
                    <a:pt x="9" y="8"/>
                    <a:pt x="9" y="8"/>
                    <a:pt x="9" y="8"/>
                  </a:cubicBezTo>
                  <a:cubicBezTo>
                    <a:pt x="8" y="11"/>
                    <a:pt x="6" y="12"/>
                    <a:pt x="4" y="12"/>
                  </a:cubicBezTo>
                  <a:cubicBezTo>
                    <a:pt x="2" y="12"/>
                    <a:pt x="0" y="11"/>
                    <a:pt x="1" y="7"/>
                  </a:cubicBezTo>
                  <a:cubicBezTo>
                    <a:pt x="2" y="5"/>
                    <a:pt x="2" y="5"/>
                    <a:pt x="2" y="5"/>
                  </a:cubicBezTo>
                  <a:cubicBezTo>
                    <a:pt x="2" y="1"/>
                    <a:pt x="4" y="0"/>
                    <a:pt x="7" y="0"/>
                  </a:cubicBezTo>
                  <a:cubicBezTo>
                    <a:pt x="11" y="0"/>
                    <a:pt x="10" y="3"/>
                    <a:pt x="9" y="6"/>
                  </a:cubicBezTo>
                  <a:lnTo>
                    <a:pt x="3" y="6"/>
                  </a:lnTo>
                  <a:close/>
                  <a:moveTo>
                    <a:pt x="8" y="5"/>
                  </a:moveTo>
                  <a:cubicBezTo>
                    <a:pt x="9" y="3"/>
                    <a:pt x="9" y="1"/>
                    <a:pt x="6" y="1"/>
                  </a:cubicBezTo>
                  <a:cubicBezTo>
                    <a:pt x="4" y="1"/>
                    <a:pt x="4" y="3"/>
                    <a:pt x="3" y="5"/>
                  </a:cubicBez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6"/>
            <p:cNvSpPr>
              <a:spLocks/>
            </p:cNvSpPr>
            <p:nvPr userDrawn="1"/>
          </p:nvSpPr>
          <p:spPr bwMode="auto">
            <a:xfrm>
              <a:off x="2499" y="2378"/>
              <a:ext cx="50" cy="79"/>
            </a:xfrm>
            <a:custGeom>
              <a:avLst/>
              <a:gdLst>
                <a:gd name="T0" fmla="*/ 3 w 7"/>
                <a:gd name="T1" fmla="*/ 2 h 11"/>
                <a:gd name="T2" fmla="*/ 3 w 7"/>
                <a:gd name="T3" fmla="*/ 2 h 11"/>
                <a:gd name="T4" fmla="*/ 7 w 7"/>
                <a:gd name="T5" fmla="*/ 0 h 11"/>
                <a:gd name="T6" fmla="*/ 6 w 7"/>
                <a:gd name="T7" fmla="*/ 1 h 11"/>
                <a:gd name="T8" fmla="*/ 3 w 7"/>
                <a:gd name="T9" fmla="*/ 4 h 11"/>
                <a:gd name="T10" fmla="*/ 1 w 7"/>
                <a:gd name="T11" fmla="*/ 11 h 11"/>
                <a:gd name="T12" fmla="*/ 0 w 7"/>
                <a:gd name="T13" fmla="*/ 11 h 11"/>
                <a:gd name="T14" fmla="*/ 2 w 7"/>
                <a:gd name="T15" fmla="*/ 0 h 11"/>
                <a:gd name="T16" fmla="*/ 3 w 7"/>
                <a:gd name="T17" fmla="*/ 0 h 11"/>
                <a:gd name="T18" fmla="*/ 3 w 7"/>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3" y="2"/>
                  </a:moveTo>
                  <a:cubicBezTo>
                    <a:pt x="3" y="2"/>
                    <a:pt x="3" y="2"/>
                    <a:pt x="3" y="2"/>
                  </a:cubicBezTo>
                  <a:cubicBezTo>
                    <a:pt x="4" y="1"/>
                    <a:pt x="5" y="0"/>
                    <a:pt x="7" y="0"/>
                  </a:cubicBezTo>
                  <a:cubicBezTo>
                    <a:pt x="6" y="1"/>
                    <a:pt x="6" y="1"/>
                    <a:pt x="6" y="1"/>
                  </a:cubicBezTo>
                  <a:cubicBezTo>
                    <a:pt x="5" y="1"/>
                    <a:pt x="3" y="2"/>
                    <a:pt x="3" y="4"/>
                  </a:cubicBezTo>
                  <a:cubicBezTo>
                    <a:pt x="1" y="11"/>
                    <a:pt x="1" y="11"/>
                    <a:pt x="1" y="11"/>
                  </a:cubicBezTo>
                  <a:cubicBezTo>
                    <a:pt x="0" y="11"/>
                    <a:pt x="0" y="11"/>
                    <a:pt x="0" y="11"/>
                  </a:cubicBezTo>
                  <a:cubicBezTo>
                    <a:pt x="2" y="0"/>
                    <a:pt x="2" y="0"/>
                    <a:pt x="2" y="0"/>
                  </a:cubicBezTo>
                  <a:cubicBezTo>
                    <a:pt x="3" y="0"/>
                    <a:pt x="3" y="0"/>
                    <a:pt x="3" y="0"/>
                  </a:cubicBez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7"/>
            <p:cNvSpPr>
              <a:spLocks noEditPoints="1"/>
            </p:cNvSpPr>
            <p:nvPr userDrawn="1"/>
          </p:nvSpPr>
          <p:spPr bwMode="auto">
            <a:xfrm>
              <a:off x="2542" y="2343"/>
              <a:ext cx="36" cy="114"/>
            </a:xfrm>
            <a:custGeom>
              <a:avLst/>
              <a:gdLst>
                <a:gd name="T0" fmla="*/ 0 w 36"/>
                <a:gd name="T1" fmla="*/ 114 h 114"/>
                <a:gd name="T2" fmla="*/ 14 w 36"/>
                <a:gd name="T3" fmla="*/ 35 h 114"/>
                <a:gd name="T4" fmla="*/ 29 w 36"/>
                <a:gd name="T5" fmla="*/ 35 h 114"/>
                <a:gd name="T6" fmla="*/ 7 w 36"/>
                <a:gd name="T7" fmla="*/ 114 h 114"/>
                <a:gd name="T8" fmla="*/ 0 w 36"/>
                <a:gd name="T9" fmla="*/ 114 h 114"/>
                <a:gd name="T10" fmla="*/ 21 w 36"/>
                <a:gd name="T11" fmla="*/ 14 h 114"/>
                <a:gd name="T12" fmla="*/ 21 w 36"/>
                <a:gd name="T13" fmla="*/ 0 h 114"/>
                <a:gd name="T14" fmla="*/ 36 w 36"/>
                <a:gd name="T15" fmla="*/ 0 h 114"/>
                <a:gd name="T16" fmla="*/ 29 w 36"/>
                <a:gd name="T17" fmla="*/ 14 h 114"/>
                <a:gd name="T18" fmla="*/ 21 w 36"/>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14">
                  <a:moveTo>
                    <a:pt x="0" y="114"/>
                  </a:moveTo>
                  <a:lnTo>
                    <a:pt x="14" y="35"/>
                  </a:lnTo>
                  <a:lnTo>
                    <a:pt x="29" y="35"/>
                  </a:lnTo>
                  <a:lnTo>
                    <a:pt x="7" y="114"/>
                  </a:lnTo>
                  <a:lnTo>
                    <a:pt x="0" y="114"/>
                  </a:lnTo>
                  <a:close/>
                  <a:moveTo>
                    <a:pt x="21" y="14"/>
                  </a:moveTo>
                  <a:lnTo>
                    <a:pt x="21" y="0"/>
                  </a:lnTo>
                  <a:lnTo>
                    <a:pt x="36" y="0"/>
                  </a:lnTo>
                  <a:lnTo>
                    <a:pt x="29" y="14"/>
                  </a:ln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userDrawn="1"/>
          </p:nvSpPr>
          <p:spPr bwMode="auto">
            <a:xfrm>
              <a:off x="2571" y="2378"/>
              <a:ext cx="71" cy="79"/>
            </a:xfrm>
            <a:custGeom>
              <a:avLst/>
              <a:gdLst>
                <a:gd name="T0" fmla="*/ 2 w 10"/>
                <a:gd name="T1" fmla="*/ 11 h 11"/>
                <a:gd name="T2" fmla="*/ 0 w 10"/>
                <a:gd name="T3" fmla="*/ 11 h 11"/>
                <a:gd name="T4" fmla="*/ 3 w 10"/>
                <a:gd name="T5" fmla="*/ 0 h 11"/>
                <a:gd name="T6" fmla="*/ 4 w 10"/>
                <a:gd name="T7" fmla="*/ 0 h 11"/>
                <a:gd name="T8" fmla="*/ 4 w 10"/>
                <a:gd name="T9" fmla="*/ 2 h 11"/>
                <a:gd name="T10" fmla="*/ 4 w 10"/>
                <a:gd name="T11" fmla="*/ 2 h 11"/>
                <a:gd name="T12" fmla="*/ 7 w 10"/>
                <a:gd name="T13" fmla="*/ 0 h 11"/>
                <a:gd name="T14" fmla="*/ 9 w 10"/>
                <a:gd name="T15" fmla="*/ 3 h 11"/>
                <a:gd name="T16" fmla="*/ 7 w 10"/>
                <a:gd name="T17" fmla="*/ 11 h 11"/>
                <a:gd name="T18" fmla="*/ 6 w 10"/>
                <a:gd name="T19" fmla="*/ 11 h 11"/>
                <a:gd name="T20" fmla="*/ 8 w 10"/>
                <a:gd name="T21" fmla="*/ 4 h 11"/>
                <a:gd name="T22" fmla="*/ 6 w 10"/>
                <a:gd name="T23" fmla="*/ 1 h 11"/>
                <a:gd name="T24" fmla="*/ 3 w 10"/>
                <a:gd name="T25" fmla="*/ 4 h 11"/>
                <a:gd name="T26" fmla="*/ 2 w 10"/>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2" y="11"/>
                  </a:moveTo>
                  <a:cubicBezTo>
                    <a:pt x="0" y="11"/>
                    <a:pt x="0" y="11"/>
                    <a:pt x="0" y="11"/>
                  </a:cubicBezTo>
                  <a:cubicBezTo>
                    <a:pt x="3" y="0"/>
                    <a:pt x="3" y="0"/>
                    <a:pt x="3" y="0"/>
                  </a:cubicBezTo>
                  <a:cubicBezTo>
                    <a:pt x="4" y="0"/>
                    <a:pt x="4" y="0"/>
                    <a:pt x="4" y="0"/>
                  </a:cubicBezTo>
                  <a:cubicBezTo>
                    <a:pt x="4" y="2"/>
                    <a:pt x="4" y="2"/>
                    <a:pt x="4" y="2"/>
                  </a:cubicBezTo>
                  <a:cubicBezTo>
                    <a:pt x="4" y="2"/>
                    <a:pt x="4" y="2"/>
                    <a:pt x="4" y="2"/>
                  </a:cubicBezTo>
                  <a:cubicBezTo>
                    <a:pt x="5" y="1"/>
                    <a:pt x="6" y="0"/>
                    <a:pt x="7" y="0"/>
                  </a:cubicBezTo>
                  <a:cubicBezTo>
                    <a:pt x="10" y="0"/>
                    <a:pt x="9" y="2"/>
                    <a:pt x="9" y="3"/>
                  </a:cubicBezTo>
                  <a:cubicBezTo>
                    <a:pt x="7" y="11"/>
                    <a:pt x="7" y="11"/>
                    <a:pt x="7" y="11"/>
                  </a:cubicBezTo>
                  <a:cubicBezTo>
                    <a:pt x="6" y="11"/>
                    <a:pt x="6" y="11"/>
                    <a:pt x="6" y="11"/>
                  </a:cubicBezTo>
                  <a:cubicBezTo>
                    <a:pt x="8" y="4"/>
                    <a:pt x="8" y="4"/>
                    <a:pt x="8" y="4"/>
                  </a:cubicBezTo>
                  <a:cubicBezTo>
                    <a:pt x="8" y="2"/>
                    <a:pt x="8" y="1"/>
                    <a:pt x="6" y="1"/>
                  </a:cubicBezTo>
                  <a:cubicBezTo>
                    <a:pt x="5" y="1"/>
                    <a:pt x="4" y="2"/>
                    <a:pt x="3" y="4"/>
                  </a:cubicBez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9"/>
            <p:cNvSpPr>
              <a:spLocks noEditPoints="1"/>
            </p:cNvSpPr>
            <p:nvPr userDrawn="1"/>
          </p:nvSpPr>
          <p:spPr bwMode="auto">
            <a:xfrm>
              <a:off x="2642" y="2378"/>
              <a:ext cx="71" cy="115"/>
            </a:xfrm>
            <a:custGeom>
              <a:avLst/>
              <a:gdLst>
                <a:gd name="T0" fmla="*/ 9 w 10"/>
                <a:gd name="T1" fmla="*/ 0 h 16"/>
                <a:gd name="T2" fmla="*/ 10 w 10"/>
                <a:gd name="T3" fmla="*/ 0 h 16"/>
                <a:gd name="T4" fmla="*/ 10 w 10"/>
                <a:gd name="T5" fmla="*/ 2 h 16"/>
                <a:gd name="T6" fmla="*/ 8 w 10"/>
                <a:gd name="T7" fmla="*/ 12 h 16"/>
                <a:gd name="T8" fmla="*/ 3 w 10"/>
                <a:gd name="T9" fmla="*/ 16 h 16"/>
                <a:gd name="T10" fmla="*/ 0 w 10"/>
                <a:gd name="T11" fmla="*/ 13 h 16"/>
                <a:gd name="T12" fmla="*/ 2 w 10"/>
                <a:gd name="T13" fmla="*/ 13 h 16"/>
                <a:gd name="T14" fmla="*/ 3 w 10"/>
                <a:gd name="T15" fmla="*/ 15 h 16"/>
                <a:gd name="T16" fmla="*/ 7 w 10"/>
                <a:gd name="T17" fmla="*/ 10 h 16"/>
                <a:gd name="T18" fmla="*/ 7 w 10"/>
                <a:gd name="T19" fmla="*/ 10 h 16"/>
                <a:gd name="T20" fmla="*/ 4 w 10"/>
                <a:gd name="T21" fmla="*/ 11 h 16"/>
                <a:gd name="T22" fmla="*/ 1 w 10"/>
                <a:gd name="T23" fmla="*/ 6 h 16"/>
                <a:gd name="T24" fmla="*/ 2 w 10"/>
                <a:gd name="T25" fmla="*/ 2 h 16"/>
                <a:gd name="T26" fmla="*/ 6 w 10"/>
                <a:gd name="T27" fmla="*/ 0 h 16"/>
                <a:gd name="T28" fmla="*/ 9 w 10"/>
                <a:gd name="T29" fmla="*/ 2 h 16"/>
                <a:gd name="T30" fmla="*/ 9 w 10"/>
                <a:gd name="T31" fmla="*/ 2 h 16"/>
                <a:gd name="T32" fmla="*/ 9 w 10"/>
                <a:gd name="T33" fmla="*/ 0 h 16"/>
                <a:gd name="T34" fmla="*/ 3 w 10"/>
                <a:gd name="T35" fmla="*/ 6 h 16"/>
                <a:gd name="T36" fmla="*/ 4 w 10"/>
                <a:gd name="T37" fmla="*/ 10 h 16"/>
                <a:gd name="T38" fmla="*/ 7 w 10"/>
                <a:gd name="T39" fmla="*/ 9 h 16"/>
                <a:gd name="T40" fmla="*/ 8 w 10"/>
                <a:gd name="T41" fmla="*/ 4 h 16"/>
                <a:gd name="T42" fmla="*/ 6 w 10"/>
                <a:gd name="T43" fmla="*/ 1 h 16"/>
                <a:gd name="T44" fmla="*/ 3 w 10"/>
                <a:gd name="T4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6">
                  <a:moveTo>
                    <a:pt x="9" y="0"/>
                  </a:moveTo>
                  <a:cubicBezTo>
                    <a:pt x="10" y="0"/>
                    <a:pt x="10" y="0"/>
                    <a:pt x="10" y="0"/>
                  </a:cubicBezTo>
                  <a:cubicBezTo>
                    <a:pt x="10" y="1"/>
                    <a:pt x="10" y="2"/>
                    <a:pt x="10" y="2"/>
                  </a:cubicBezTo>
                  <a:cubicBezTo>
                    <a:pt x="8" y="12"/>
                    <a:pt x="8" y="12"/>
                    <a:pt x="8" y="12"/>
                  </a:cubicBezTo>
                  <a:cubicBezTo>
                    <a:pt x="7" y="14"/>
                    <a:pt x="6" y="16"/>
                    <a:pt x="3" y="16"/>
                  </a:cubicBezTo>
                  <a:cubicBezTo>
                    <a:pt x="0" y="16"/>
                    <a:pt x="0" y="14"/>
                    <a:pt x="0" y="13"/>
                  </a:cubicBezTo>
                  <a:cubicBezTo>
                    <a:pt x="2" y="13"/>
                    <a:pt x="2" y="13"/>
                    <a:pt x="2" y="13"/>
                  </a:cubicBezTo>
                  <a:cubicBezTo>
                    <a:pt x="1" y="14"/>
                    <a:pt x="2" y="15"/>
                    <a:pt x="3" y="15"/>
                  </a:cubicBezTo>
                  <a:cubicBezTo>
                    <a:pt x="6" y="15"/>
                    <a:pt x="6" y="13"/>
                    <a:pt x="7" y="10"/>
                  </a:cubicBezTo>
                  <a:cubicBezTo>
                    <a:pt x="7" y="10"/>
                    <a:pt x="7" y="10"/>
                    <a:pt x="7" y="10"/>
                  </a:cubicBezTo>
                  <a:cubicBezTo>
                    <a:pt x="6" y="11"/>
                    <a:pt x="5" y="11"/>
                    <a:pt x="4" y="11"/>
                  </a:cubicBezTo>
                  <a:cubicBezTo>
                    <a:pt x="0" y="11"/>
                    <a:pt x="1" y="9"/>
                    <a:pt x="1" y="6"/>
                  </a:cubicBezTo>
                  <a:cubicBezTo>
                    <a:pt x="2" y="3"/>
                    <a:pt x="2" y="3"/>
                    <a:pt x="2" y="2"/>
                  </a:cubicBezTo>
                  <a:cubicBezTo>
                    <a:pt x="3" y="2"/>
                    <a:pt x="4" y="0"/>
                    <a:pt x="6" y="0"/>
                  </a:cubicBezTo>
                  <a:cubicBezTo>
                    <a:pt x="7" y="0"/>
                    <a:pt x="8" y="1"/>
                    <a:pt x="9" y="2"/>
                  </a:cubicBezTo>
                  <a:cubicBezTo>
                    <a:pt x="9" y="2"/>
                    <a:pt x="9" y="2"/>
                    <a:pt x="9" y="2"/>
                  </a:cubicBezTo>
                  <a:lnTo>
                    <a:pt x="9" y="0"/>
                  </a:lnTo>
                  <a:close/>
                  <a:moveTo>
                    <a:pt x="3" y="6"/>
                  </a:moveTo>
                  <a:cubicBezTo>
                    <a:pt x="2" y="8"/>
                    <a:pt x="2" y="10"/>
                    <a:pt x="4" y="10"/>
                  </a:cubicBezTo>
                  <a:cubicBezTo>
                    <a:pt x="5" y="10"/>
                    <a:pt x="6" y="10"/>
                    <a:pt x="7" y="9"/>
                  </a:cubicBezTo>
                  <a:cubicBezTo>
                    <a:pt x="7" y="8"/>
                    <a:pt x="7" y="8"/>
                    <a:pt x="8" y="4"/>
                  </a:cubicBezTo>
                  <a:cubicBezTo>
                    <a:pt x="8" y="2"/>
                    <a:pt x="7" y="1"/>
                    <a:pt x="6" y="1"/>
                  </a:cubicBezTo>
                  <a:cubicBezTo>
                    <a:pt x="4" y="1"/>
                    <a:pt x="3"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0"/>
            <p:cNvSpPr>
              <a:spLocks noEditPoints="1"/>
            </p:cNvSpPr>
            <p:nvPr userDrawn="1"/>
          </p:nvSpPr>
          <p:spPr bwMode="auto">
            <a:xfrm>
              <a:off x="2756" y="2343"/>
              <a:ext cx="78" cy="114"/>
            </a:xfrm>
            <a:custGeom>
              <a:avLst/>
              <a:gdLst>
                <a:gd name="T0" fmla="*/ 0 w 11"/>
                <a:gd name="T1" fmla="*/ 16 h 16"/>
                <a:gd name="T2" fmla="*/ 3 w 11"/>
                <a:gd name="T3" fmla="*/ 0 h 16"/>
                <a:gd name="T4" fmla="*/ 7 w 11"/>
                <a:gd name="T5" fmla="*/ 0 h 16"/>
                <a:gd name="T6" fmla="*/ 10 w 11"/>
                <a:gd name="T7" fmla="*/ 4 h 16"/>
                <a:gd name="T8" fmla="*/ 7 w 11"/>
                <a:gd name="T9" fmla="*/ 8 h 16"/>
                <a:gd name="T10" fmla="*/ 7 w 11"/>
                <a:gd name="T11" fmla="*/ 8 h 16"/>
                <a:gd name="T12" fmla="*/ 9 w 11"/>
                <a:gd name="T13" fmla="*/ 12 h 16"/>
                <a:gd name="T14" fmla="*/ 4 w 11"/>
                <a:gd name="T15" fmla="*/ 16 h 16"/>
                <a:gd name="T16" fmla="*/ 0 w 11"/>
                <a:gd name="T17" fmla="*/ 16 h 16"/>
                <a:gd name="T18" fmla="*/ 1 w 11"/>
                <a:gd name="T19" fmla="*/ 15 h 16"/>
                <a:gd name="T20" fmla="*/ 3 w 11"/>
                <a:gd name="T21" fmla="*/ 15 h 16"/>
                <a:gd name="T22" fmla="*/ 8 w 11"/>
                <a:gd name="T23" fmla="*/ 12 h 16"/>
                <a:gd name="T24" fmla="*/ 6 w 11"/>
                <a:gd name="T25" fmla="*/ 9 h 16"/>
                <a:gd name="T26" fmla="*/ 3 w 11"/>
                <a:gd name="T27" fmla="*/ 9 h 16"/>
                <a:gd name="T28" fmla="*/ 1 w 11"/>
                <a:gd name="T29" fmla="*/ 15 h 16"/>
                <a:gd name="T30" fmla="*/ 6 w 11"/>
                <a:gd name="T31" fmla="*/ 7 h 16"/>
                <a:gd name="T32" fmla="*/ 9 w 11"/>
                <a:gd name="T33" fmla="*/ 4 h 16"/>
                <a:gd name="T34" fmla="*/ 7 w 11"/>
                <a:gd name="T35" fmla="*/ 1 h 16"/>
                <a:gd name="T36" fmla="*/ 4 w 11"/>
                <a:gd name="T37" fmla="*/ 1 h 16"/>
                <a:gd name="T38" fmla="*/ 3 w 11"/>
                <a:gd name="T39" fmla="*/ 7 h 16"/>
                <a:gd name="T40" fmla="*/ 6 w 11"/>
                <a:gd name="T4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6">
                  <a:moveTo>
                    <a:pt x="0" y="16"/>
                  </a:moveTo>
                  <a:cubicBezTo>
                    <a:pt x="3" y="0"/>
                    <a:pt x="3" y="0"/>
                    <a:pt x="3" y="0"/>
                  </a:cubicBezTo>
                  <a:cubicBezTo>
                    <a:pt x="7" y="0"/>
                    <a:pt x="7" y="0"/>
                    <a:pt x="7" y="0"/>
                  </a:cubicBezTo>
                  <a:cubicBezTo>
                    <a:pt x="10" y="0"/>
                    <a:pt x="11" y="1"/>
                    <a:pt x="10" y="4"/>
                  </a:cubicBezTo>
                  <a:cubicBezTo>
                    <a:pt x="10" y="6"/>
                    <a:pt x="9" y="7"/>
                    <a:pt x="7" y="8"/>
                  </a:cubicBezTo>
                  <a:cubicBezTo>
                    <a:pt x="7" y="8"/>
                    <a:pt x="7" y="8"/>
                    <a:pt x="7" y="8"/>
                  </a:cubicBezTo>
                  <a:cubicBezTo>
                    <a:pt x="9" y="9"/>
                    <a:pt x="10" y="10"/>
                    <a:pt x="9" y="12"/>
                  </a:cubicBezTo>
                  <a:cubicBezTo>
                    <a:pt x="9" y="15"/>
                    <a:pt x="7" y="16"/>
                    <a:pt x="4" y="16"/>
                  </a:cubicBezTo>
                  <a:lnTo>
                    <a:pt x="0" y="16"/>
                  </a:lnTo>
                  <a:close/>
                  <a:moveTo>
                    <a:pt x="1" y="15"/>
                  </a:moveTo>
                  <a:cubicBezTo>
                    <a:pt x="3" y="15"/>
                    <a:pt x="3" y="15"/>
                    <a:pt x="3" y="15"/>
                  </a:cubicBezTo>
                  <a:cubicBezTo>
                    <a:pt x="6" y="15"/>
                    <a:pt x="7" y="14"/>
                    <a:pt x="8" y="12"/>
                  </a:cubicBezTo>
                  <a:cubicBezTo>
                    <a:pt x="8" y="11"/>
                    <a:pt x="8" y="9"/>
                    <a:pt x="6" y="9"/>
                  </a:cubicBezTo>
                  <a:cubicBezTo>
                    <a:pt x="3" y="9"/>
                    <a:pt x="3" y="9"/>
                    <a:pt x="3" y="9"/>
                  </a:cubicBezTo>
                  <a:lnTo>
                    <a:pt x="1" y="15"/>
                  </a:lnTo>
                  <a:close/>
                  <a:moveTo>
                    <a:pt x="6" y="7"/>
                  </a:moveTo>
                  <a:cubicBezTo>
                    <a:pt x="8" y="7"/>
                    <a:pt x="9" y="6"/>
                    <a:pt x="9" y="4"/>
                  </a:cubicBezTo>
                  <a:cubicBezTo>
                    <a:pt x="10" y="2"/>
                    <a:pt x="8" y="1"/>
                    <a:pt x="7" y="1"/>
                  </a:cubicBezTo>
                  <a:cubicBezTo>
                    <a:pt x="4" y="1"/>
                    <a:pt x="4" y="1"/>
                    <a:pt x="4" y="1"/>
                  </a:cubicBezTo>
                  <a:cubicBezTo>
                    <a:pt x="3" y="7"/>
                    <a:pt x="3" y="7"/>
                    <a:pt x="3" y="7"/>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1"/>
            <p:cNvSpPr>
              <a:spLocks/>
            </p:cNvSpPr>
            <p:nvPr userDrawn="1"/>
          </p:nvSpPr>
          <p:spPr bwMode="auto">
            <a:xfrm>
              <a:off x="2834" y="2378"/>
              <a:ext cx="64" cy="86"/>
            </a:xfrm>
            <a:custGeom>
              <a:avLst/>
              <a:gdLst>
                <a:gd name="T0" fmla="*/ 9 w 9"/>
                <a:gd name="T1" fmla="*/ 0 h 12"/>
                <a:gd name="T2" fmla="*/ 7 w 9"/>
                <a:gd name="T3" fmla="*/ 11 h 12"/>
                <a:gd name="T4" fmla="*/ 6 w 9"/>
                <a:gd name="T5" fmla="*/ 11 h 12"/>
                <a:gd name="T6" fmla="*/ 6 w 9"/>
                <a:gd name="T7" fmla="*/ 10 h 12"/>
                <a:gd name="T8" fmla="*/ 6 w 9"/>
                <a:gd name="T9" fmla="*/ 10 h 12"/>
                <a:gd name="T10" fmla="*/ 3 w 9"/>
                <a:gd name="T11" fmla="*/ 12 h 12"/>
                <a:gd name="T12" fmla="*/ 0 w 9"/>
                <a:gd name="T13" fmla="*/ 8 h 12"/>
                <a:gd name="T14" fmla="*/ 2 w 9"/>
                <a:gd name="T15" fmla="*/ 0 h 12"/>
                <a:gd name="T16" fmla="*/ 3 w 9"/>
                <a:gd name="T17" fmla="*/ 0 h 12"/>
                <a:gd name="T18" fmla="*/ 2 w 9"/>
                <a:gd name="T19" fmla="*/ 8 h 12"/>
                <a:gd name="T20" fmla="*/ 3 w 9"/>
                <a:gd name="T21" fmla="*/ 11 h 12"/>
                <a:gd name="T22" fmla="*/ 6 w 9"/>
                <a:gd name="T23" fmla="*/ 8 h 12"/>
                <a:gd name="T24" fmla="*/ 8 w 9"/>
                <a:gd name="T25" fmla="*/ 0 h 12"/>
                <a:gd name="T26" fmla="*/ 9 w 9"/>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2">
                  <a:moveTo>
                    <a:pt x="9" y="0"/>
                  </a:moveTo>
                  <a:cubicBezTo>
                    <a:pt x="7" y="11"/>
                    <a:pt x="7" y="11"/>
                    <a:pt x="7" y="11"/>
                  </a:cubicBezTo>
                  <a:cubicBezTo>
                    <a:pt x="6" y="11"/>
                    <a:pt x="6" y="11"/>
                    <a:pt x="6" y="11"/>
                  </a:cubicBezTo>
                  <a:cubicBezTo>
                    <a:pt x="6" y="10"/>
                    <a:pt x="6" y="10"/>
                    <a:pt x="6" y="10"/>
                  </a:cubicBezTo>
                  <a:cubicBezTo>
                    <a:pt x="6" y="10"/>
                    <a:pt x="6" y="10"/>
                    <a:pt x="6" y="10"/>
                  </a:cubicBezTo>
                  <a:cubicBezTo>
                    <a:pt x="5" y="11"/>
                    <a:pt x="4" y="12"/>
                    <a:pt x="3" y="12"/>
                  </a:cubicBezTo>
                  <a:cubicBezTo>
                    <a:pt x="0" y="12"/>
                    <a:pt x="0" y="10"/>
                    <a:pt x="0" y="8"/>
                  </a:cubicBezTo>
                  <a:cubicBezTo>
                    <a:pt x="2" y="0"/>
                    <a:pt x="2" y="0"/>
                    <a:pt x="2" y="0"/>
                  </a:cubicBezTo>
                  <a:cubicBezTo>
                    <a:pt x="3" y="0"/>
                    <a:pt x="3" y="0"/>
                    <a:pt x="3" y="0"/>
                  </a:cubicBezTo>
                  <a:cubicBezTo>
                    <a:pt x="2" y="8"/>
                    <a:pt x="2" y="8"/>
                    <a:pt x="2" y="8"/>
                  </a:cubicBezTo>
                  <a:cubicBezTo>
                    <a:pt x="2" y="8"/>
                    <a:pt x="1" y="11"/>
                    <a:pt x="3" y="11"/>
                  </a:cubicBezTo>
                  <a:cubicBezTo>
                    <a:pt x="5" y="11"/>
                    <a:pt x="6" y="9"/>
                    <a:pt x="6" y="8"/>
                  </a:cubicBezTo>
                  <a:cubicBezTo>
                    <a:pt x="8" y="0"/>
                    <a:pt x="8" y="0"/>
                    <a:pt x="8"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2"/>
            <p:cNvSpPr>
              <a:spLocks/>
            </p:cNvSpPr>
            <p:nvPr userDrawn="1"/>
          </p:nvSpPr>
          <p:spPr bwMode="auto">
            <a:xfrm>
              <a:off x="2898" y="2378"/>
              <a:ext cx="64" cy="86"/>
            </a:xfrm>
            <a:custGeom>
              <a:avLst/>
              <a:gdLst>
                <a:gd name="T0" fmla="*/ 3 w 9"/>
                <a:gd name="T1" fmla="*/ 12 h 12"/>
                <a:gd name="T2" fmla="*/ 1 w 9"/>
                <a:gd name="T3" fmla="*/ 8 h 12"/>
                <a:gd name="T4" fmla="*/ 2 w 9"/>
                <a:gd name="T5" fmla="*/ 8 h 12"/>
                <a:gd name="T6" fmla="*/ 4 w 9"/>
                <a:gd name="T7" fmla="*/ 11 h 12"/>
                <a:gd name="T8" fmla="*/ 6 w 9"/>
                <a:gd name="T9" fmla="*/ 9 h 12"/>
                <a:gd name="T10" fmla="*/ 2 w 9"/>
                <a:gd name="T11" fmla="*/ 3 h 12"/>
                <a:gd name="T12" fmla="*/ 6 w 9"/>
                <a:gd name="T13" fmla="*/ 0 h 12"/>
                <a:gd name="T14" fmla="*/ 8 w 9"/>
                <a:gd name="T15" fmla="*/ 3 h 12"/>
                <a:gd name="T16" fmla="*/ 7 w 9"/>
                <a:gd name="T17" fmla="*/ 3 h 12"/>
                <a:gd name="T18" fmla="*/ 6 w 9"/>
                <a:gd name="T19" fmla="*/ 1 h 12"/>
                <a:gd name="T20" fmla="*/ 4 w 9"/>
                <a:gd name="T21" fmla="*/ 3 h 12"/>
                <a:gd name="T22" fmla="*/ 7 w 9"/>
                <a:gd name="T23" fmla="*/ 9 h 12"/>
                <a:gd name="T24" fmla="*/ 3 w 9"/>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3" y="12"/>
                  </a:moveTo>
                  <a:cubicBezTo>
                    <a:pt x="1" y="12"/>
                    <a:pt x="0" y="11"/>
                    <a:pt x="1" y="8"/>
                  </a:cubicBezTo>
                  <a:cubicBezTo>
                    <a:pt x="2" y="8"/>
                    <a:pt x="2" y="8"/>
                    <a:pt x="2" y="8"/>
                  </a:cubicBezTo>
                  <a:cubicBezTo>
                    <a:pt x="2" y="10"/>
                    <a:pt x="2" y="11"/>
                    <a:pt x="4" y="11"/>
                  </a:cubicBezTo>
                  <a:cubicBezTo>
                    <a:pt x="5" y="11"/>
                    <a:pt x="6" y="10"/>
                    <a:pt x="6" y="9"/>
                  </a:cubicBezTo>
                  <a:cubicBezTo>
                    <a:pt x="7" y="6"/>
                    <a:pt x="1" y="7"/>
                    <a:pt x="2" y="3"/>
                  </a:cubicBezTo>
                  <a:cubicBezTo>
                    <a:pt x="3" y="1"/>
                    <a:pt x="4" y="0"/>
                    <a:pt x="6" y="0"/>
                  </a:cubicBezTo>
                  <a:cubicBezTo>
                    <a:pt x="8" y="0"/>
                    <a:pt x="9" y="1"/>
                    <a:pt x="8" y="3"/>
                  </a:cubicBezTo>
                  <a:cubicBezTo>
                    <a:pt x="7" y="3"/>
                    <a:pt x="7" y="3"/>
                    <a:pt x="7" y="3"/>
                  </a:cubicBezTo>
                  <a:cubicBezTo>
                    <a:pt x="7" y="2"/>
                    <a:pt x="7" y="1"/>
                    <a:pt x="6" y="1"/>
                  </a:cubicBezTo>
                  <a:cubicBezTo>
                    <a:pt x="5" y="1"/>
                    <a:pt x="4" y="2"/>
                    <a:pt x="4" y="3"/>
                  </a:cubicBezTo>
                  <a:cubicBezTo>
                    <a:pt x="3" y="5"/>
                    <a:pt x="8" y="5"/>
                    <a:pt x="7" y="9"/>
                  </a:cubicBezTo>
                  <a:cubicBezTo>
                    <a:pt x="7" y="11"/>
                    <a:pt x="5"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3"/>
            <p:cNvSpPr>
              <a:spLocks noEditPoints="1"/>
            </p:cNvSpPr>
            <p:nvPr userDrawn="1"/>
          </p:nvSpPr>
          <p:spPr bwMode="auto">
            <a:xfrm>
              <a:off x="2962" y="2343"/>
              <a:ext cx="35" cy="114"/>
            </a:xfrm>
            <a:custGeom>
              <a:avLst/>
              <a:gdLst>
                <a:gd name="T0" fmla="*/ 0 w 35"/>
                <a:gd name="T1" fmla="*/ 114 h 114"/>
                <a:gd name="T2" fmla="*/ 21 w 35"/>
                <a:gd name="T3" fmla="*/ 35 h 114"/>
                <a:gd name="T4" fmla="*/ 28 w 35"/>
                <a:gd name="T5" fmla="*/ 35 h 114"/>
                <a:gd name="T6" fmla="*/ 14 w 35"/>
                <a:gd name="T7" fmla="*/ 114 h 114"/>
                <a:gd name="T8" fmla="*/ 0 w 35"/>
                <a:gd name="T9" fmla="*/ 114 h 114"/>
                <a:gd name="T10" fmla="*/ 21 w 35"/>
                <a:gd name="T11" fmla="*/ 14 h 114"/>
                <a:gd name="T12" fmla="*/ 28 w 35"/>
                <a:gd name="T13" fmla="*/ 0 h 114"/>
                <a:gd name="T14" fmla="*/ 35 w 35"/>
                <a:gd name="T15" fmla="*/ 0 h 114"/>
                <a:gd name="T16" fmla="*/ 35 w 35"/>
                <a:gd name="T17" fmla="*/ 14 h 114"/>
                <a:gd name="T18" fmla="*/ 21 w 35"/>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14">
                  <a:moveTo>
                    <a:pt x="0" y="114"/>
                  </a:moveTo>
                  <a:lnTo>
                    <a:pt x="21" y="35"/>
                  </a:lnTo>
                  <a:lnTo>
                    <a:pt x="28" y="35"/>
                  </a:lnTo>
                  <a:lnTo>
                    <a:pt x="14" y="114"/>
                  </a:lnTo>
                  <a:lnTo>
                    <a:pt x="0" y="114"/>
                  </a:lnTo>
                  <a:close/>
                  <a:moveTo>
                    <a:pt x="21" y="14"/>
                  </a:moveTo>
                  <a:lnTo>
                    <a:pt x="28" y="0"/>
                  </a:lnTo>
                  <a:lnTo>
                    <a:pt x="35" y="0"/>
                  </a:lnTo>
                  <a:lnTo>
                    <a:pt x="35" y="14"/>
                  </a:ln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4"/>
            <p:cNvSpPr>
              <a:spLocks/>
            </p:cNvSpPr>
            <p:nvPr userDrawn="1"/>
          </p:nvSpPr>
          <p:spPr bwMode="auto">
            <a:xfrm>
              <a:off x="2997" y="2378"/>
              <a:ext cx="64" cy="79"/>
            </a:xfrm>
            <a:custGeom>
              <a:avLst/>
              <a:gdLst>
                <a:gd name="T0" fmla="*/ 1 w 9"/>
                <a:gd name="T1" fmla="*/ 11 h 11"/>
                <a:gd name="T2" fmla="*/ 0 w 9"/>
                <a:gd name="T3" fmla="*/ 11 h 11"/>
                <a:gd name="T4" fmla="*/ 2 w 9"/>
                <a:gd name="T5" fmla="*/ 0 h 11"/>
                <a:gd name="T6" fmla="*/ 3 w 9"/>
                <a:gd name="T7" fmla="*/ 0 h 11"/>
                <a:gd name="T8" fmla="*/ 3 w 9"/>
                <a:gd name="T9" fmla="*/ 2 h 11"/>
                <a:gd name="T10" fmla="*/ 3 w 9"/>
                <a:gd name="T11" fmla="*/ 2 h 11"/>
                <a:gd name="T12" fmla="*/ 6 w 9"/>
                <a:gd name="T13" fmla="*/ 0 h 11"/>
                <a:gd name="T14" fmla="*/ 9 w 9"/>
                <a:gd name="T15" fmla="*/ 3 h 11"/>
                <a:gd name="T16" fmla="*/ 7 w 9"/>
                <a:gd name="T17" fmla="*/ 11 h 11"/>
                <a:gd name="T18" fmla="*/ 6 w 9"/>
                <a:gd name="T19" fmla="*/ 11 h 11"/>
                <a:gd name="T20" fmla="*/ 7 w 9"/>
                <a:gd name="T21" fmla="*/ 4 h 11"/>
                <a:gd name="T22" fmla="*/ 6 w 9"/>
                <a:gd name="T23" fmla="*/ 1 h 11"/>
                <a:gd name="T24" fmla="*/ 3 w 9"/>
                <a:gd name="T25" fmla="*/ 4 h 11"/>
                <a:gd name="T26" fmla="*/ 1 w 9"/>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1">
                  <a:moveTo>
                    <a:pt x="1" y="11"/>
                  </a:moveTo>
                  <a:cubicBezTo>
                    <a:pt x="0" y="11"/>
                    <a:pt x="0" y="11"/>
                    <a:pt x="0" y="11"/>
                  </a:cubicBezTo>
                  <a:cubicBezTo>
                    <a:pt x="2" y="0"/>
                    <a:pt x="2" y="0"/>
                    <a:pt x="2" y="0"/>
                  </a:cubicBezTo>
                  <a:cubicBezTo>
                    <a:pt x="3" y="0"/>
                    <a:pt x="3" y="0"/>
                    <a:pt x="3" y="0"/>
                  </a:cubicBezTo>
                  <a:cubicBezTo>
                    <a:pt x="3" y="2"/>
                    <a:pt x="3" y="2"/>
                    <a:pt x="3" y="2"/>
                  </a:cubicBezTo>
                  <a:cubicBezTo>
                    <a:pt x="3" y="2"/>
                    <a:pt x="3" y="2"/>
                    <a:pt x="3" y="2"/>
                  </a:cubicBezTo>
                  <a:cubicBezTo>
                    <a:pt x="4" y="1"/>
                    <a:pt x="5" y="0"/>
                    <a:pt x="6" y="0"/>
                  </a:cubicBezTo>
                  <a:cubicBezTo>
                    <a:pt x="9" y="0"/>
                    <a:pt x="9" y="2"/>
                    <a:pt x="9" y="3"/>
                  </a:cubicBezTo>
                  <a:cubicBezTo>
                    <a:pt x="7" y="11"/>
                    <a:pt x="7" y="11"/>
                    <a:pt x="7" y="11"/>
                  </a:cubicBezTo>
                  <a:cubicBezTo>
                    <a:pt x="6" y="11"/>
                    <a:pt x="6" y="11"/>
                    <a:pt x="6" y="11"/>
                  </a:cubicBezTo>
                  <a:cubicBezTo>
                    <a:pt x="7" y="4"/>
                    <a:pt x="7" y="4"/>
                    <a:pt x="7" y="4"/>
                  </a:cubicBezTo>
                  <a:cubicBezTo>
                    <a:pt x="8" y="2"/>
                    <a:pt x="7" y="1"/>
                    <a:pt x="6" y="1"/>
                  </a:cubicBezTo>
                  <a:cubicBezTo>
                    <a:pt x="4" y="1"/>
                    <a:pt x="3" y="2"/>
                    <a:pt x="3" y="4"/>
                  </a:cubicBezTo>
                  <a:lnTo>
                    <a:pt x="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5"/>
            <p:cNvSpPr>
              <a:spLocks noEditPoints="1"/>
            </p:cNvSpPr>
            <p:nvPr userDrawn="1"/>
          </p:nvSpPr>
          <p:spPr bwMode="auto">
            <a:xfrm>
              <a:off x="3069" y="2378"/>
              <a:ext cx="71" cy="86"/>
            </a:xfrm>
            <a:custGeom>
              <a:avLst/>
              <a:gdLst>
                <a:gd name="T0" fmla="*/ 2 w 10"/>
                <a:gd name="T1" fmla="*/ 6 h 12"/>
                <a:gd name="T2" fmla="*/ 2 w 10"/>
                <a:gd name="T3" fmla="*/ 7 h 12"/>
                <a:gd name="T4" fmla="*/ 4 w 10"/>
                <a:gd name="T5" fmla="*/ 11 h 12"/>
                <a:gd name="T6" fmla="*/ 7 w 10"/>
                <a:gd name="T7" fmla="*/ 8 h 12"/>
                <a:gd name="T8" fmla="*/ 8 w 10"/>
                <a:gd name="T9" fmla="*/ 8 h 12"/>
                <a:gd name="T10" fmla="*/ 3 w 10"/>
                <a:gd name="T11" fmla="*/ 12 h 12"/>
                <a:gd name="T12" fmla="*/ 0 w 10"/>
                <a:gd name="T13" fmla="*/ 7 h 12"/>
                <a:gd name="T14" fmla="*/ 1 w 10"/>
                <a:gd name="T15" fmla="*/ 5 h 12"/>
                <a:gd name="T16" fmla="*/ 6 w 10"/>
                <a:gd name="T17" fmla="*/ 0 h 12"/>
                <a:gd name="T18" fmla="*/ 9 w 10"/>
                <a:gd name="T19" fmla="*/ 6 h 12"/>
                <a:gd name="T20" fmla="*/ 2 w 10"/>
                <a:gd name="T21" fmla="*/ 6 h 12"/>
                <a:gd name="T22" fmla="*/ 7 w 10"/>
                <a:gd name="T23" fmla="*/ 5 h 12"/>
                <a:gd name="T24" fmla="*/ 6 w 10"/>
                <a:gd name="T25" fmla="*/ 1 h 12"/>
                <a:gd name="T26" fmla="*/ 2 w 10"/>
                <a:gd name="T27" fmla="*/ 5 h 12"/>
                <a:gd name="T28" fmla="*/ 7 w 10"/>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2" y="6"/>
                  </a:moveTo>
                  <a:cubicBezTo>
                    <a:pt x="2" y="7"/>
                    <a:pt x="2" y="7"/>
                    <a:pt x="2" y="7"/>
                  </a:cubicBezTo>
                  <a:cubicBezTo>
                    <a:pt x="2" y="9"/>
                    <a:pt x="2" y="11"/>
                    <a:pt x="4" y="11"/>
                  </a:cubicBezTo>
                  <a:cubicBezTo>
                    <a:pt x="5" y="11"/>
                    <a:pt x="6" y="10"/>
                    <a:pt x="7" y="8"/>
                  </a:cubicBezTo>
                  <a:cubicBezTo>
                    <a:pt x="8" y="8"/>
                    <a:pt x="8" y="8"/>
                    <a:pt x="8" y="8"/>
                  </a:cubicBezTo>
                  <a:cubicBezTo>
                    <a:pt x="7" y="11"/>
                    <a:pt x="6" y="12"/>
                    <a:pt x="3" y="12"/>
                  </a:cubicBezTo>
                  <a:cubicBezTo>
                    <a:pt x="1" y="12"/>
                    <a:pt x="0" y="11"/>
                    <a:pt x="0" y="7"/>
                  </a:cubicBezTo>
                  <a:cubicBezTo>
                    <a:pt x="1" y="5"/>
                    <a:pt x="1" y="5"/>
                    <a:pt x="1" y="5"/>
                  </a:cubicBezTo>
                  <a:cubicBezTo>
                    <a:pt x="2" y="1"/>
                    <a:pt x="3" y="0"/>
                    <a:pt x="6" y="0"/>
                  </a:cubicBezTo>
                  <a:cubicBezTo>
                    <a:pt x="10" y="0"/>
                    <a:pt x="9" y="3"/>
                    <a:pt x="9" y="6"/>
                  </a:cubicBezTo>
                  <a:lnTo>
                    <a:pt x="2" y="6"/>
                  </a:lnTo>
                  <a:close/>
                  <a:moveTo>
                    <a:pt x="7" y="5"/>
                  </a:moveTo>
                  <a:cubicBezTo>
                    <a:pt x="8" y="3"/>
                    <a:pt x="8" y="1"/>
                    <a:pt x="6" y="1"/>
                  </a:cubicBezTo>
                  <a:cubicBezTo>
                    <a:pt x="4" y="1"/>
                    <a:pt x="3" y="3"/>
                    <a:pt x="2" y="5"/>
                  </a:cubicBezTo>
                  <a:lnTo>
                    <a:pt x="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6"/>
            <p:cNvSpPr>
              <a:spLocks/>
            </p:cNvSpPr>
            <p:nvPr userDrawn="1"/>
          </p:nvSpPr>
          <p:spPr bwMode="auto">
            <a:xfrm>
              <a:off x="3140" y="2378"/>
              <a:ext cx="57" cy="86"/>
            </a:xfrm>
            <a:custGeom>
              <a:avLst/>
              <a:gdLst>
                <a:gd name="T0" fmla="*/ 3 w 8"/>
                <a:gd name="T1" fmla="*/ 12 h 12"/>
                <a:gd name="T2" fmla="*/ 0 w 8"/>
                <a:gd name="T3" fmla="*/ 8 h 12"/>
                <a:gd name="T4" fmla="*/ 1 w 8"/>
                <a:gd name="T5" fmla="*/ 8 h 12"/>
                <a:gd name="T6" fmla="*/ 3 w 8"/>
                <a:gd name="T7" fmla="*/ 11 h 12"/>
                <a:gd name="T8" fmla="*/ 5 w 8"/>
                <a:gd name="T9" fmla="*/ 9 h 12"/>
                <a:gd name="T10" fmla="*/ 2 w 8"/>
                <a:gd name="T11" fmla="*/ 3 h 12"/>
                <a:gd name="T12" fmla="*/ 6 w 8"/>
                <a:gd name="T13" fmla="*/ 0 h 12"/>
                <a:gd name="T14" fmla="*/ 8 w 8"/>
                <a:gd name="T15" fmla="*/ 3 h 12"/>
                <a:gd name="T16" fmla="*/ 7 w 8"/>
                <a:gd name="T17" fmla="*/ 3 h 12"/>
                <a:gd name="T18" fmla="*/ 5 w 8"/>
                <a:gd name="T19" fmla="*/ 1 h 12"/>
                <a:gd name="T20" fmla="*/ 3 w 8"/>
                <a:gd name="T21" fmla="*/ 3 h 12"/>
                <a:gd name="T22" fmla="*/ 7 w 8"/>
                <a:gd name="T23" fmla="*/ 9 h 12"/>
                <a:gd name="T24" fmla="*/ 3 w 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3" y="12"/>
                  </a:moveTo>
                  <a:cubicBezTo>
                    <a:pt x="0" y="12"/>
                    <a:pt x="0" y="11"/>
                    <a:pt x="0" y="8"/>
                  </a:cubicBezTo>
                  <a:cubicBezTo>
                    <a:pt x="1" y="8"/>
                    <a:pt x="1" y="8"/>
                    <a:pt x="1" y="8"/>
                  </a:cubicBezTo>
                  <a:cubicBezTo>
                    <a:pt x="1" y="10"/>
                    <a:pt x="1" y="11"/>
                    <a:pt x="3" y="11"/>
                  </a:cubicBezTo>
                  <a:cubicBezTo>
                    <a:pt x="4" y="11"/>
                    <a:pt x="5" y="10"/>
                    <a:pt x="5" y="9"/>
                  </a:cubicBezTo>
                  <a:cubicBezTo>
                    <a:pt x="6" y="6"/>
                    <a:pt x="1" y="7"/>
                    <a:pt x="2" y="3"/>
                  </a:cubicBezTo>
                  <a:cubicBezTo>
                    <a:pt x="2" y="1"/>
                    <a:pt x="4" y="0"/>
                    <a:pt x="6" y="0"/>
                  </a:cubicBezTo>
                  <a:cubicBezTo>
                    <a:pt x="8" y="0"/>
                    <a:pt x="8" y="1"/>
                    <a:pt x="8" y="3"/>
                  </a:cubicBezTo>
                  <a:cubicBezTo>
                    <a:pt x="7" y="3"/>
                    <a:pt x="7" y="3"/>
                    <a:pt x="7" y="3"/>
                  </a:cubicBezTo>
                  <a:cubicBezTo>
                    <a:pt x="7" y="2"/>
                    <a:pt x="7" y="1"/>
                    <a:pt x="5" y="1"/>
                  </a:cubicBezTo>
                  <a:cubicBezTo>
                    <a:pt x="4" y="1"/>
                    <a:pt x="3" y="2"/>
                    <a:pt x="3" y="3"/>
                  </a:cubicBezTo>
                  <a:cubicBezTo>
                    <a:pt x="2" y="5"/>
                    <a:pt x="8" y="5"/>
                    <a:pt x="7" y="9"/>
                  </a:cubicBezTo>
                  <a:cubicBezTo>
                    <a:pt x="6" y="11"/>
                    <a:pt x="5"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7"/>
            <p:cNvSpPr>
              <a:spLocks/>
            </p:cNvSpPr>
            <p:nvPr userDrawn="1"/>
          </p:nvSpPr>
          <p:spPr bwMode="auto">
            <a:xfrm>
              <a:off x="3197" y="2378"/>
              <a:ext cx="64" cy="86"/>
            </a:xfrm>
            <a:custGeom>
              <a:avLst/>
              <a:gdLst>
                <a:gd name="T0" fmla="*/ 3 w 9"/>
                <a:gd name="T1" fmla="*/ 12 h 12"/>
                <a:gd name="T2" fmla="*/ 1 w 9"/>
                <a:gd name="T3" fmla="*/ 8 h 12"/>
                <a:gd name="T4" fmla="*/ 2 w 9"/>
                <a:gd name="T5" fmla="*/ 8 h 12"/>
                <a:gd name="T6" fmla="*/ 4 w 9"/>
                <a:gd name="T7" fmla="*/ 11 h 12"/>
                <a:gd name="T8" fmla="*/ 6 w 9"/>
                <a:gd name="T9" fmla="*/ 9 h 12"/>
                <a:gd name="T10" fmla="*/ 2 w 9"/>
                <a:gd name="T11" fmla="*/ 3 h 12"/>
                <a:gd name="T12" fmla="*/ 6 w 9"/>
                <a:gd name="T13" fmla="*/ 0 h 12"/>
                <a:gd name="T14" fmla="*/ 8 w 9"/>
                <a:gd name="T15" fmla="*/ 3 h 12"/>
                <a:gd name="T16" fmla="*/ 7 w 9"/>
                <a:gd name="T17" fmla="*/ 3 h 12"/>
                <a:gd name="T18" fmla="*/ 6 w 9"/>
                <a:gd name="T19" fmla="*/ 1 h 12"/>
                <a:gd name="T20" fmla="*/ 3 w 9"/>
                <a:gd name="T21" fmla="*/ 3 h 12"/>
                <a:gd name="T22" fmla="*/ 7 w 9"/>
                <a:gd name="T23" fmla="*/ 9 h 12"/>
                <a:gd name="T24" fmla="*/ 3 w 9"/>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3" y="12"/>
                  </a:moveTo>
                  <a:cubicBezTo>
                    <a:pt x="1" y="12"/>
                    <a:pt x="0" y="11"/>
                    <a:pt x="1" y="8"/>
                  </a:cubicBezTo>
                  <a:cubicBezTo>
                    <a:pt x="2" y="8"/>
                    <a:pt x="2" y="8"/>
                    <a:pt x="2" y="8"/>
                  </a:cubicBezTo>
                  <a:cubicBezTo>
                    <a:pt x="2" y="10"/>
                    <a:pt x="2" y="11"/>
                    <a:pt x="4" y="11"/>
                  </a:cubicBezTo>
                  <a:cubicBezTo>
                    <a:pt x="5" y="11"/>
                    <a:pt x="6" y="10"/>
                    <a:pt x="6" y="9"/>
                  </a:cubicBezTo>
                  <a:cubicBezTo>
                    <a:pt x="7" y="6"/>
                    <a:pt x="1" y="7"/>
                    <a:pt x="2" y="3"/>
                  </a:cubicBezTo>
                  <a:cubicBezTo>
                    <a:pt x="3" y="1"/>
                    <a:pt x="4" y="0"/>
                    <a:pt x="6" y="0"/>
                  </a:cubicBezTo>
                  <a:cubicBezTo>
                    <a:pt x="8" y="0"/>
                    <a:pt x="9" y="1"/>
                    <a:pt x="8" y="3"/>
                  </a:cubicBezTo>
                  <a:cubicBezTo>
                    <a:pt x="7" y="3"/>
                    <a:pt x="7" y="3"/>
                    <a:pt x="7" y="3"/>
                  </a:cubicBezTo>
                  <a:cubicBezTo>
                    <a:pt x="7" y="2"/>
                    <a:pt x="7" y="1"/>
                    <a:pt x="6" y="1"/>
                  </a:cubicBezTo>
                  <a:cubicBezTo>
                    <a:pt x="5" y="1"/>
                    <a:pt x="4" y="2"/>
                    <a:pt x="3" y="3"/>
                  </a:cubicBezTo>
                  <a:cubicBezTo>
                    <a:pt x="3" y="5"/>
                    <a:pt x="8" y="5"/>
                    <a:pt x="7" y="9"/>
                  </a:cubicBezTo>
                  <a:cubicBezTo>
                    <a:pt x="7" y="11"/>
                    <a:pt x="5"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8"/>
            <p:cNvSpPr>
              <a:spLocks/>
            </p:cNvSpPr>
            <p:nvPr userDrawn="1"/>
          </p:nvSpPr>
          <p:spPr bwMode="auto">
            <a:xfrm>
              <a:off x="3303" y="2343"/>
              <a:ext cx="128" cy="114"/>
            </a:xfrm>
            <a:custGeom>
              <a:avLst/>
              <a:gdLst>
                <a:gd name="T0" fmla="*/ 57 w 128"/>
                <a:gd name="T1" fmla="*/ 0 h 114"/>
                <a:gd name="T2" fmla="*/ 71 w 128"/>
                <a:gd name="T3" fmla="*/ 0 h 114"/>
                <a:gd name="T4" fmla="*/ 71 w 128"/>
                <a:gd name="T5" fmla="*/ 100 h 114"/>
                <a:gd name="T6" fmla="*/ 71 w 128"/>
                <a:gd name="T7" fmla="*/ 100 h 114"/>
                <a:gd name="T8" fmla="*/ 121 w 128"/>
                <a:gd name="T9" fmla="*/ 0 h 114"/>
                <a:gd name="T10" fmla="*/ 128 w 128"/>
                <a:gd name="T11" fmla="*/ 0 h 114"/>
                <a:gd name="T12" fmla="*/ 78 w 128"/>
                <a:gd name="T13" fmla="*/ 114 h 114"/>
                <a:gd name="T14" fmla="*/ 64 w 128"/>
                <a:gd name="T15" fmla="*/ 114 h 114"/>
                <a:gd name="T16" fmla="*/ 64 w 128"/>
                <a:gd name="T17" fmla="*/ 14 h 114"/>
                <a:gd name="T18" fmla="*/ 64 w 128"/>
                <a:gd name="T19" fmla="*/ 14 h 114"/>
                <a:gd name="T20" fmla="*/ 14 w 128"/>
                <a:gd name="T21" fmla="*/ 114 h 114"/>
                <a:gd name="T22" fmla="*/ 0 w 128"/>
                <a:gd name="T23" fmla="*/ 114 h 114"/>
                <a:gd name="T24" fmla="*/ 0 w 128"/>
                <a:gd name="T25" fmla="*/ 0 h 114"/>
                <a:gd name="T26" fmla="*/ 14 w 128"/>
                <a:gd name="T27" fmla="*/ 0 h 114"/>
                <a:gd name="T28" fmla="*/ 14 w 128"/>
                <a:gd name="T29" fmla="*/ 107 h 114"/>
                <a:gd name="T30" fmla="*/ 14 w 128"/>
                <a:gd name="T31" fmla="*/ 107 h 114"/>
                <a:gd name="T32" fmla="*/ 57 w 128"/>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14">
                  <a:moveTo>
                    <a:pt x="57" y="0"/>
                  </a:moveTo>
                  <a:lnTo>
                    <a:pt x="71" y="0"/>
                  </a:lnTo>
                  <a:lnTo>
                    <a:pt x="71" y="100"/>
                  </a:lnTo>
                  <a:lnTo>
                    <a:pt x="71" y="100"/>
                  </a:lnTo>
                  <a:lnTo>
                    <a:pt x="121" y="0"/>
                  </a:lnTo>
                  <a:lnTo>
                    <a:pt x="128" y="0"/>
                  </a:lnTo>
                  <a:lnTo>
                    <a:pt x="78" y="114"/>
                  </a:lnTo>
                  <a:lnTo>
                    <a:pt x="64" y="114"/>
                  </a:lnTo>
                  <a:lnTo>
                    <a:pt x="64" y="14"/>
                  </a:lnTo>
                  <a:lnTo>
                    <a:pt x="64" y="14"/>
                  </a:lnTo>
                  <a:lnTo>
                    <a:pt x="14" y="114"/>
                  </a:lnTo>
                  <a:lnTo>
                    <a:pt x="0" y="114"/>
                  </a:lnTo>
                  <a:lnTo>
                    <a:pt x="0" y="0"/>
                  </a:lnTo>
                  <a:lnTo>
                    <a:pt x="14" y="0"/>
                  </a:lnTo>
                  <a:lnTo>
                    <a:pt x="14" y="107"/>
                  </a:lnTo>
                  <a:lnTo>
                    <a:pt x="14" y="107"/>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9"/>
            <p:cNvSpPr>
              <a:spLocks noEditPoints="1"/>
            </p:cNvSpPr>
            <p:nvPr userDrawn="1"/>
          </p:nvSpPr>
          <p:spPr bwMode="auto">
            <a:xfrm>
              <a:off x="3417" y="2378"/>
              <a:ext cx="71" cy="86"/>
            </a:xfrm>
            <a:custGeom>
              <a:avLst/>
              <a:gdLst>
                <a:gd name="T0" fmla="*/ 1 w 10"/>
                <a:gd name="T1" fmla="*/ 7 h 12"/>
                <a:gd name="T2" fmla="*/ 1 w 10"/>
                <a:gd name="T3" fmla="*/ 4 h 12"/>
                <a:gd name="T4" fmla="*/ 6 w 10"/>
                <a:gd name="T5" fmla="*/ 0 h 12"/>
                <a:gd name="T6" fmla="*/ 9 w 10"/>
                <a:gd name="T7" fmla="*/ 4 h 12"/>
                <a:gd name="T8" fmla="*/ 8 w 10"/>
                <a:gd name="T9" fmla="*/ 7 h 12"/>
                <a:gd name="T10" fmla="*/ 3 w 10"/>
                <a:gd name="T11" fmla="*/ 12 h 12"/>
                <a:gd name="T12" fmla="*/ 1 w 10"/>
                <a:gd name="T13" fmla="*/ 7 h 12"/>
                <a:gd name="T14" fmla="*/ 6 w 10"/>
                <a:gd name="T15" fmla="*/ 9 h 12"/>
                <a:gd name="T16" fmla="*/ 7 w 10"/>
                <a:gd name="T17" fmla="*/ 6 h 12"/>
                <a:gd name="T18" fmla="*/ 6 w 10"/>
                <a:gd name="T19" fmla="*/ 1 h 12"/>
                <a:gd name="T20" fmla="*/ 2 w 10"/>
                <a:gd name="T21" fmla="*/ 6 h 12"/>
                <a:gd name="T22" fmla="*/ 2 w 10"/>
                <a:gd name="T23" fmla="*/ 9 h 12"/>
                <a:gd name="T24" fmla="*/ 4 w 10"/>
                <a:gd name="T25" fmla="*/ 11 h 12"/>
                <a:gd name="T26" fmla="*/ 6 w 10"/>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1" y="7"/>
                  </a:moveTo>
                  <a:cubicBezTo>
                    <a:pt x="1" y="4"/>
                    <a:pt x="1" y="4"/>
                    <a:pt x="1" y="4"/>
                  </a:cubicBezTo>
                  <a:cubicBezTo>
                    <a:pt x="1" y="3"/>
                    <a:pt x="2" y="0"/>
                    <a:pt x="6" y="0"/>
                  </a:cubicBezTo>
                  <a:cubicBezTo>
                    <a:pt x="10" y="0"/>
                    <a:pt x="9" y="3"/>
                    <a:pt x="9" y="4"/>
                  </a:cubicBezTo>
                  <a:cubicBezTo>
                    <a:pt x="8" y="7"/>
                    <a:pt x="8" y="7"/>
                    <a:pt x="8" y="7"/>
                  </a:cubicBezTo>
                  <a:cubicBezTo>
                    <a:pt x="8" y="10"/>
                    <a:pt x="6" y="12"/>
                    <a:pt x="3" y="12"/>
                  </a:cubicBezTo>
                  <a:cubicBezTo>
                    <a:pt x="1" y="12"/>
                    <a:pt x="0" y="10"/>
                    <a:pt x="1" y="7"/>
                  </a:cubicBezTo>
                  <a:close/>
                  <a:moveTo>
                    <a:pt x="6" y="9"/>
                  </a:moveTo>
                  <a:cubicBezTo>
                    <a:pt x="7" y="9"/>
                    <a:pt x="7" y="7"/>
                    <a:pt x="7" y="6"/>
                  </a:cubicBezTo>
                  <a:cubicBezTo>
                    <a:pt x="8" y="2"/>
                    <a:pt x="8" y="1"/>
                    <a:pt x="6" y="1"/>
                  </a:cubicBezTo>
                  <a:cubicBezTo>
                    <a:pt x="4" y="1"/>
                    <a:pt x="3" y="2"/>
                    <a:pt x="2" y="6"/>
                  </a:cubicBezTo>
                  <a:cubicBezTo>
                    <a:pt x="2" y="7"/>
                    <a:pt x="2" y="9"/>
                    <a:pt x="2" y="9"/>
                  </a:cubicBezTo>
                  <a:cubicBezTo>
                    <a:pt x="2" y="9"/>
                    <a:pt x="2" y="11"/>
                    <a:pt x="4" y="11"/>
                  </a:cubicBezTo>
                  <a:cubicBezTo>
                    <a:pt x="6" y="11"/>
                    <a:pt x="6"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0"/>
            <p:cNvSpPr>
              <a:spLocks/>
            </p:cNvSpPr>
            <p:nvPr userDrawn="1"/>
          </p:nvSpPr>
          <p:spPr bwMode="auto">
            <a:xfrm>
              <a:off x="3488" y="2378"/>
              <a:ext cx="50" cy="79"/>
            </a:xfrm>
            <a:custGeom>
              <a:avLst/>
              <a:gdLst>
                <a:gd name="T0" fmla="*/ 4 w 7"/>
                <a:gd name="T1" fmla="*/ 2 h 11"/>
                <a:gd name="T2" fmla="*/ 4 w 7"/>
                <a:gd name="T3" fmla="*/ 2 h 11"/>
                <a:gd name="T4" fmla="*/ 7 w 7"/>
                <a:gd name="T5" fmla="*/ 0 h 11"/>
                <a:gd name="T6" fmla="*/ 7 w 7"/>
                <a:gd name="T7" fmla="*/ 1 h 11"/>
                <a:gd name="T8" fmla="*/ 3 w 7"/>
                <a:gd name="T9" fmla="*/ 4 h 11"/>
                <a:gd name="T10" fmla="*/ 2 w 7"/>
                <a:gd name="T11" fmla="*/ 11 h 11"/>
                <a:gd name="T12" fmla="*/ 0 w 7"/>
                <a:gd name="T13" fmla="*/ 11 h 11"/>
                <a:gd name="T14" fmla="*/ 3 w 7"/>
                <a:gd name="T15" fmla="*/ 0 h 11"/>
                <a:gd name="T16" fmla="*/ 4 w 7"/>
                <a:gd name="T17" fmla="*/ 0 h 11"/>
                <a:gd name="T18" fmla="*/ 4 w 7"/>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4" y="2"/>
                  </a:moveTo>
                  <a:cubicBezTo>
                    <a:pt x="4" y="2"/>
                    <a:pt x="4" y="2"/>
                    <a:pt x="4" y="2"/>
                  </a:cubicBezTo>
                  <a:cubicBezTo>
                    <a:pt x="4" y="1"/>
                    <a:pt x="6" y="0"/>
                    <a:pt x="7" y="0"/>
                  </a:cubicBezTo>
                  <a:cubicBezTo>
                    <a:pt x="7" y="1"/>
                    <a:pt x="7" y="1"/>
                    <a:pt x="7" y="1"/>
                  </a:cubicBezTo>
                  <a:cubicBezTo>
                    <a:pt x="5" y="1"/>
                    <a:pt x="3" y="2"/>
                    <a:pt x="3" y="4"/>
                  </a:cubicBezTo>
                  <a:cubicBezTo>
                    <a:pt x="2" y="11"/>
                    <a:pt x="2" y="11"/>
                    <a:pt x="2" y="11"/>
                  </a:cubicBezTo>
                  <a:cubicBezTo>
                    <a:pt x="0" y="11"/>
                    <a:pt x="0" y="11"/>
                    <a:pt x="0" y="11"/>
                  </a:cubicBezTo>
                  <a:cubicBezTo>
                    <a:pt x="3" y="0"/>
                    <a:pt x="3" y="0"/>
                    <a:pt x="3" y="0"/>
                  </a:cubicBezTo>
                  <a:cubicBezTo>
                    <a:pt x="4" y="0"/>
                    <a:pt x="4" y="0"/>
                    <a:pt x="4" y="0"/>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1"/>
            <p:cNvSpPr>
              <a:spLocks/>
            </p:cNvSpPr>
            <p:nvPr userDrawn="1"/>
          </p:nvSpPr>
          <p:spPr bwMode="auto">
            <a:xfrm>
              <a:off x="3531" y="2343"/>
              <a:ext cx="35" cy="114"/>
            </a:xfrm>
            <a:custGeom>
              <a:avLst/>
              <a:gdLst>
                <a:gd name="T0" fmla="*/ 0 w 35"/>
                <a:gd name="T1" fmla="*/ 114 h 114"/>
                <a:gd name="T2" fmla="*/ 28 w 35"/>
                <a:gd name="T3" fmla="*/ 0 h 114"/>
                <a:gd name="T4" fmla="*/ 35 w 35"/>
                <a:gd name="T5" fmla="*/ 0 h 114"/>
                <a:gd name="T6" fmla="*/ 14 w 35"/>
                <a:gd name="T7" fmla="*/ 114 h 114"/>
                <a:gd name="T8" fmla="*/ 0 w 35"/>
                <a:gd name="T9" fmla="*/ 114 h 114"/>
              </a:gdLst>
              <a:ahLst/>
              <a:cxnLst>
                <a:cxn ang="0">
                  <a:pos x="T0" y="T1"/>
                </a:cxn>
                <a:cxn ang="0">
                  <a:pos x="T2" y="T3"/>
                </a:cxn>
                <a:cxn ang="0">
                  <a:pos x="T4" y="T5"/>
                </a:cxn>
                <a:cxn ang="0">
                  <a:pos x="T6" y="T7"/>
                </a:cxn>
                <a:cxn ang="0">
                  <a:pos x="T8" y="T9"/>
                </a:cxn>
              </a:cxnLst>
              <a:rect l="0" t="0" r="r" b="b"/>
              <a:pathLst>
                <a:path w="35" h="114">
                  <a:moveTo>
                    <a:pt x="0" y="114"/>
                  </a:moveTo>
                  <a:lnTo>
                    <a:pt x="28" y="0"/>
                  </a:lnTo>
                  <a:lnTo>
                    <a:pt x="35" y="0"/>
                  </a:lnTo>
                  <a:lnTo>
                    <a:pt x="14"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2"/>
            <p:cNvSpPr>
              <a:spLocks noEditPoints="1"/>
            </p:cNvSpPr>
            <p:nvPr userDrawn="1"/>
          </p:nvSpPr>
          <p:spPr bwMode="auto">
            <a:xfrm>
              <a:off x="3566" y="2343"/>
              <a:ext cx="79" cy="121"/>
            </a:xfrm>
            <a:custGeom>
              <a:avLst/>
              <a:gdLst>
                <a:gd name="T0" fmla="*/ 6 w 11"/>
                <a:gd name="T1" fmla="*/ 15 h 17"/>
                <a:gd name="T2" fmla="*/ 6 w 11"/>
                <a:gd name="T3" fmla="*/ 15 h 17"/>
                <a:gd name="T4" fmla="*/ 3 w 11"/>
                <a:gd name="T5" fmla="*/ 17 h 17"/>
                <a:gd name="T6" fmla="*/ 1 w 11"/>
                <a:gd name="T7" fmla="*/ 11 h 17"/>
                <a:gd name="T8" fmla="*/ 5 w 11"/>
                <a:gd name="T9" fmla="*/ 5 h 17"/>
                <a:gd name="T10" fmla="*/ 8 w 11"/>
                <a:gd name="T11" fmla="*/ 6 h 17"/>
                <a:gd name="T12" fmla="*/ 8 w 11"/>
                <a:gd name="T13" fmla="*/ 6 h 17"/>
                <a:gd name="T14" fmla="*/ 9 w 11"/>
                <a:gd name="T15" fmla="*/ 0 h 17"/>
                <a:gd name="T16" fmla="*/ 11 w 11"/>
                <a:gd name="T17" fmla="*/ 0 h 17"/>
                <a:gd name="T18" fmla="*/ 8 w 11"/>
                <a:gd name="T19" fmla="*/ 14 h 17"/>
                <a:gd name="T20" fmla="*/ 7 w 11"/>
                <a:gd name="T21" fmla="*/ 16 h 17"/>
                <a:gd name="T22" fmla="*/ 6 w 11"/>
                <a:gd name="T23" fmla="*/ 16 h 17"/>
                <a:gd name="T24" fmla="*/ 6 w 11"/>
                <a:gd name="T25" fmla="*/ 15 h 17"/>
                <a:gd name="T26" fmla="*/ 7 w 11"/>
                <a:gd name="T27" fmla="*/ 12 h 17"/>
                <a:gd name="T28" fmla="*/ 7 w 11"/>
                <a:gd name="T29" fmla="*/ 10 h 17"/>
                <a:gd name="T30" fmla="*/ 5 w 11"/>
                <a:gd name="T31" fmla="*/ 6 h 17"/>
                <a:gd name="T32" fmla="*/ 2 w 11"/>
                <a:gd name="T33" fmla="*/ 11 h 17"/>
                <a:gd name="T34" fmla="*/ 3 w 11"/>
                <a:gd name="T35" fmla="*/ 16 h 17"/>
                <a:gd name="T36" fmla="*/ 7 w 11"/>
                <a:gd name="T3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7">
                  <a:moveTo>
                    <a:pt x="6" y="15"/>
                  </a:moveTo>
                  <a:cubicBezTo>
                    <a:pt x="6" y="15"/>
                    <a:pt x="6" y="15"/>
                    <a:pt x="6" y="15"/>
                  </a:cubicBezTo>
                  <a:cubicBezTo>
                    <a:pt x="5" y="16"/>
                    <a:pt x="4" y="17"/>
                    <a:pt x="3" y="17"/>
                  </a:cubicBezTo>
                  <a:cubicBezTo>
                    <a:pt x="0" y="17"/>
                    <a:pt x="0" y="13"/>
                    <a:pt x="1" y="11"/>
                  </a:cubicBezTo>
                  <a:cubicBezTo>
                    <a:pt x="1" y="9"/>
                    <a:pt x="2" y="5"/>
                    <a:pt x="5" y="5"/>
                  </a:cubicBezTo>
                  <a:cubicBezTo>
                    <a:pt x="6" y="5"/>
                    <a:pt x="7" y="5"/>
                    <a:pt x="8" y="6"/>
                  </a:cubicBezTo>
                  <a:cubicBezTo>
                    <a:pt x="8" y="6"/>
                    <a:pt x="8" y="6"/>
                    <a:pt x="8" y="6"/>
                  </a:cubicBezTo>
                  <a:cubicBezTo>
                    <a:pt x="9" y="0"/>
                    <a:pt x="9" y="0"/>
                    <a:pt x="9" y="0"/>
                  </a:cubicBezTo>
                  <a:cubicBezTo>
                    <a:pt x="11" y="0"/>
                    <a:pt x="11" y="0"/>
                    <a:pt x="11" y="0"/>
                  </a:cubicBezTo>
                  <a:cubicBezTo>
                    <a:pt x="8" y="14"/>
                    <a:pt x="8" y="14"/>
                    <a:pt x="8" y="14"/>
                  </a:cubicBezTo>
                  <a:cubicBezTo>
                    <a:pt x="7" y="15"/>
                    <a:pt x="7" y="16"/>
                    <a:pt x="7" y="16"/>
                  </a:cubicBezTo>
                  <a:cubicBezTo>
                    <a:pt x="6" y="16"/>
                    <a:pt x="6" y="16"/>
                    <a:pt x="6" y="16"/>
                  </a:cubicBezTo>
                  <a:lnTo>
                    <a:pt x="6" y="15"/>
                  </a:lnTo>
                  <a:close/>
                  <a:moveTo>
                    <a:pt x="7" y="12"/>
                  </a:moveTo>
                  <a:cubicBezTo>
                    <a:pt x="7" y="10"/>
                    <a:pt x="7" y="10"/>
                    <a:pt x="7" y="10"/>
                  </a:cubicBezTo>
                  <a:cubicBezTo>
                    <a:pt x="7" y="9"/>
                    <a:pt x="8" y="6"/>
                    <a:pt x="5" y="6"/>
                  </a:cubicBezTo>
                  <a:cubicBezTo>
                    <a:pt x="3" y="6"/>
                    <a:pt x="3" y="8"/>
                    <a:pt x="2" y="11"/>
                  </a:cubicBezTo>
                  <a:cubicBezTo>
                    <a:pt x="1" y="15"/>
                    <a:pt x="2" y="16"/>
                    <a:pt x="3" y="16"/>
                  </a:cubicBezTo>
                  <a:cubicBezTo>
                    <a:pt x="5" y="16"/>
                    <a:pt x="6" y="15"/>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3"/>
            <p:cNvSpPr>
              <a:spLocks/>
            </p:cNvSpPr>
            <p:nvPr userDrawn="1"/>
          </p:nvSpPr>
          <p:spPr bwMode="auto">
            <a:xfrm>
              <a:off x="3645" y="2378"/>
              <a:ext cx="106" cy="79"/>
            </a:xfrm>
            <a:custGeom>
              <a:avLst/>
              <a:gdLst>
                <a:gd name="T0" fmla="*/ 0 w 106"/>
                <a:gd name="T1" fmla="*/ 0 h 79"/>
                <a:gd name="T2" fmla="*/ 14 w 106"/>
                <a:gd name="T3" fmla="*/ 0 h 79"/>
                <a:gd name="T4" fmla="*/ 14 w 106"/>
                <a:gd name="T5" fmla="*/ 72 h 79"/>
                <a:gd name="T6" fmla="*/ 14 w 106"/>
                <a:gd name="T7" fmla="*/ 72 h 79"/>
                <a:gd name="T8" fmla="*/ 49 w 106"/>
                <a:gd name="T9" fmla="*/ 0 h 79"/>
                <a:gd name="T10" fmla="*/ 57 w 106"/>
                <a:gd name="T11" fmla="*/ 0 h 79"/>
                <a:gd name="T12" fmla="*/ 64 w 106"/>
                <a:gd name="T13" fmla="*/ 72 h 79"/>
                <a:gd name="T14" fmla="*/ 64 w 106"/>
                <a:gd name="T15" fmla="*/ 72 h 79"/>
                <a:gd name="T16" fmla="*/ 92 w 106"/>
                <a:gd name="T17" fmla="*/ 0 h 79"/>
                <a:gd name="T18" fmla="*/ 106 w 106"/>
                <a:gd name="T19" fmla="*/ 0 h 79"/>
                <a:gd name="T20" fmla="*/ 64 w 106"/>
                <a:gd name="T21" fmla="*/ 79 h 79"/>
                <a:gd name="T22" fmla="*/ 49 w 106"/>
                <a:gd name="T23" fmla="*/ 79 h 79"/>
                <a:gd name="T24" fmla="*/ 49 w 106"/>
                <a:gd name="T25" fmla="*/ 15 h 79"/>
                <a:gd name="T26" fmla="*/ 49 w 106"/>
                <a:gd name="T27" fmla="*/ 15 h 79"/>
                <a:gd name="T28" fmla="*/ 14 w 106"/>
                <a:gd name="T29" fmla="*/ 79 h 79"/>
                <a:gd name="T30" fmla="*/ 7 w 106"/>
                <a:gd name="T31" fmla="*/ 79 h 79"/>
                <a:gd name="T32" fmla="*/ 0 w 106"/>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79">
                  <a:moveTo>
                    <a:pt x="0" y="0"/>
                  </a:moveTo>
                  <a:lnTo>
                    <a:pt x="14" y="0"/>
                  </a:lnTo>
                  <a:lnTo>
                    <a:pt x="14" y="72"/>
                  </a:lnTo>
                  <a:lnTo>
                    <a:pt x="14" y="72"/>
                  </a:lnTo>
                  <a:lnTo>
                    <a:pt x="49" y="0"/>
                  </a:lnTo>
                  <a:lnTo>
                    <a:pt x="57" y="0"/>
                  </a:lnTo>
                  <a:lnTo>
                    <a:pt x="64" y="72"/>
                  </a:lnTo>
                  <a:lnTo>
                    <a:pt x="64" y="72"/>
                  </a:lnTo>
                  <a:lnTo>
                    <a:pt x="92" y="0"/>
                  </a:lnTo>
                  <a:lnTo>
                    <a:pt x="106" y="0"/>
                  </a:lnTo>
                  <a:lnTo>
                    <a:pt x="64" y="79"/>
                  </a:lnTo>
                  <a:lnTo>
                    <a:pt x="49" y="79"/>
                  </a:lnTo>
                  <a:lnTo>
                    <a:pt x="49" y="15"/>
                  </a:lnTo>
                  <a:lnTo>
                    <a:pt x="49" y="15"/>
                  </a:lnTo>
                  <a:lnTo>
                    <a:pt x="14" y="79"/>
                  </a:lnTo>
                  <a:lnTo>
                    <a:pt x="7" y="7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4"/>
            <p:cNvSpPr>
              <a:spLocks noEditPoints="1"/>
            </p:cNvSpPr>
            <p:nvPr userDrawn="1"/>
          </p:nvSpPr>
          <p:spPr bwMode="auto">
            <a:xfrm>
              <a:off x="3744" y="2343"/>
              <a:ext cx="36" cy="114"/>
            </a:xfrm>
            <a:custGeom>
              <a:avLst/>
              <a:gdLst>
                <a:gd name="T0" fmla="*/ 0 w 36"/>
                <a:gd name="T1" fmla="*/ 114 h 114"/>
                <a:gd name="T2" fmla="*/ 14 w 36"/>
                <a:gd name="T3" fmla="*/ 35 h 114"/>
                <a:gd name="T4" fmla="*/ 29 w 36"/>
                <a:gd name="T5" fmla="*/ 35 h 114"/>
                <a:gd name="T6" fmla="*/ 7 w 36"/>
                <a:gd name="T7" fmla="*/ 114 h 114"/>
                <a:gd name="T8" fmla="*/ 0 w 36"/>
                <a:gd name="T9" fmla="*/ 114 h 114"/>
                <a:gd name="T10" fmla="*/ 22 w 36"/>
                <a:gd name="T11" fmla="*/ 14 h 114"/>
                <a:gd name="T12" fmla="*/ 22 w 36"/>
                <a:gd name="T13" fmla="*/ 0 h 114"/>
                <a:gd name="T14" fmla="*/ 36 w 36"/>
                <a:gd name="T15" fmla="*/ 0 h 114"/>
                <a:gd name="T16" fmla="*/ 29 w 36"/>
                <a:gd name="T17" fmla="*/ 14 h 114"/>
                <a:gd name="T18" fmla="*/ 22 w 36"/>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14">
                  <a:moveTo>
                    <a:pt x="0" y="114"/>
                  </a:moveTo>
                  <a:lnTo>
                    <a:pt x="14" y="35"/>
                  </a:lnTo>
                  <a:lnTo>
                    <a:pt x="29" y="35"/>
                  </a:lnTo>
                  <a:lnTo>
                    <a:pt x="7" y="114"/>
                  </a:lnTo>
                  <a:lnTo>
                    <a:pt x="0" y="114"/>
                  </a:lnTo>
                  <a:close/>
                  <a:moveTo>
                    <a:pt x="22" y="14"/>
                  </a:moveTo>
                  <a:lnTo>
                    <a:pt x="22" y="0"/>
                  </a:lnTo>
                  <a:lnTo>
                    <a:pt x="36" y="0"/>
                  </a:lnTo>
                  <a:lnTo>
                    <a:pt x="29" y="14"/>
                  </a:lnTo>
                  <a:lnTo>
                    <a:pt x="2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5"/>
            <p:cNvSpPr>
              <a:spLocks noEditPoints="1"/>
            </p:cNvSpPr>
            <p:nvPr userDrawn="1"/>
          </p:nvSpPr>
          <p:spPr bwMode="auto">
            <a:xfrm>
              <a:off x="3773" y="2343"/>
              <a:ext cx="78" cy="121"/>
            </a:xfrm>
            <a:custGeom>
              <a:avLst/>
              <a:gdLst>
                <a:gd name="T0" fmla="*/ 7 w 11"/>
                <a:gd name="T1" fmla="*/ 15 h 17"/>
                <a:gd name="T2" fmla="*/ 7 w 11"/>
                <a:gd name="T3" fmla="*/ 15 h 17"/>
                <a:gd name="T4" fmla="*/ 3 w 11"/>
                <a:gd name="T5" fmla="*/ 17 h 17"/>
                <a:gd name="T6" fmla="*/ 1 w 11"/>
                <a:gd name="T7" fmla="*/ 11 h 17"/>
                <a:gd name="T8" fmla="*/ 6 w 11"/>
                <a:gd name="T9" fmla="*/ 5 h 17"/>
                <a:gd name="T10" fmla="*/ 8 w 11"/>
                <a:gd name="T11" fmla="*/ 6 h 17"/>
                <a:gd name="T12" fmla="*/ 8 w 11"/>
                <a:gd name="T13" fmla="*/ 6 h 17"/>
                <a:gd name="T14" fmla="*/ 10 w 11"/>
                <a:gd name="T15" fmla="*/ 0 h 17"/>
                <a:gd name="T16" fmla="*/ 11 w 11"/>
                <a:gd name="T17" fmla="*/ 0 h 17"/>
                <a:gd name="T18" fmla="*/ 8 w 11"/>
                <a:gd name="T19" fmla="*/ 14 h 17"/>
                <a:gd name="T20" fmla="*/ 8 w 11"/>
                <a:gd name="T21" fmla="*/ 16 h 17"/>
                <a:gd name="T22" fmla="*/ 6 w 11"/>
                <a:gd name="T23" fmla="*/ 16 h 17"/>
                <a:gd name="T24" fmla="*/ 7 w 11"/>
                <a:gd name="T25" fmla="*/ 15 h 17"/>
                <a:gd name="T26" fmla="*/ 7 w 11"/>
                <a:gd name="T27" fmla="*/ 12 h 17"/>
                <a:gd name="T28" fmla="*/ 8 w 11"/>
                <a:gd name="T29" fmla="*/ 10 h 17"/>
                <a:gd name="T30" fmla="*/ 6 w 11"/>
                <a:gd name="T31" fmla="*/ 6 h 17"/>
                <a:gd name="T32" fmla="*/ 2 w 11"/>
                <a:gd name="T33" fmla="*/ 11 h 17"/>
                <a:gd name="T34" fmla="*/ 4 w 11"/>
                <a:gd name="T35" fmla="*/ 16 h 17"/>
                <a:gd name="T36" fmla="*/ 7 w 11"/>
                <a:gd name="T3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7">
                  <a:moveTo>
                    <a:pt x="7" y="15"/>
                  </a:moveTo>
                  <a:cubicBezTo>
                    <a:pt x="7" y="15"/>
                    <a:pt x="7" y="15"/>
                    <a:pt x="7" y="15"/>
                  </a:cubicBezTo>
                  <a:cubicBezTo>
                    <a:pt x="6" y="16"/>
                    <a:pt x="5" y="17"/>
                    <a:pt x="3" y="17"/>
                  </a:cubicBezTo>
                  <a:cubicBezTo>
                    <a:pt x="0" y="17"/>
                    <a:pt x="1" y="13"/>
                    <a:pt x="1" y="11"/>
                  </a:cubicBezTo>
                  <a:cubicBezTo>
                    <a:pt x="2" y="9"/>
                    <a:pt x="2" y="5"/>
                    <a:pt x="6" y="5"/>
                  </a:cubicBezTo>
                  <a:cubicBezTo>
                    <a:pt x="7" y="5"/>
                    <a:pt x="8" y="5"/>
                    <a:pt x="8" y="6"/>
                  </a:cubicBezTo>
                  <a:cubicBezTo>
                    <a:pt x="8" y="6"/>
                    <a:pt x="8" y="6"/>
                    <a:pt x="8" y="6"/>
                  </a:cubicBezTo>
                  <a:cubicBezTo>
                    <a:pt x="10" y="0"/>
                    <a:pt x="10" y="0"/>
                    <a:pt x="10" y="0"/>
                  </a:cubicBezTo>
                  <a:cubicBezTo>
                    <a:pt x="11" y="0"/>
                    <a:pt x="11" y="0"/>
                    <a:pt x="11" y="0"/>
                  </a:cubicBezTo>
                  <a:cubicBezTo>
                    <a:pt x="8" y="14"/>
                    <a:pt x="8" y="14"/>
                    <a:pt x="8" y="14"/>
                  </a:cubicBezTo>
                  <a:cubicBezTo>
                    <a:pt x="8" y="15"/>
                    <a:pt x="8" y="16"/>
                    <a:pt x="8" y="16"/>
                  </a:cubicBezTo>
                  <a:cubicBezTo>
                    <a:pt x="6" y="16"/>
                    <a:pt x="6" y="16"/>
                    <a:pt x="6" y="16"/>
                  </a:cubicBezTo>
                  <a:lnTo>
                    <a:pt x="7" y="15"/>
                  </a:lnTo>
                  <a:close/>
                  <a:moveTo>
                    <a:pt x="7" y="12"/>
                  </a:moveTo>
                  <a:cubicBezTo>
                    <a:pt x="8" y="10"/>
                    <a:pt x="8" y="10"/>
                    <a:pt x="8" y="10"/>
                  </a:cubicBezTo>
                  <a:cubicBezTo>
                    <a:pt x="8" y="9"/>
                    <a:pt x="8" y="6"/>
                    <a:pt x="6" y="6"/>
                  </a:cubicBezTo>
                  <a:cubicBezTo>
                    <a:pt x="3" y="6"/>
                    <a:pt x="3" y="8"/>
                    <a:pt x="2" y="11"/>
                  </a:cubicBezTo>
                  <a:cubicBezTo>
                    <a:pt x="2" y="15"/>
                    <a:pt x="2" y="16"/>
                    <a:pt x="4" y="16"/>
                  </a:cubicBezTo>
                  <a:cubicBezTo>
                    <a:pt x="5" y="16"/>
                    <a:pt x="7" y="15"/>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6"/>
            <p:cNvSpPr>
              <a:spLocks noEditPoints="1"/>
            </p:cNvSpPr>
            <p:nvPr userDrawn="1"/>
          </p:nvSpPr>
          <p:spPr bwMode="auto">
            <a:xfrm>
              <a:off x="3844" y="2378"/>
              <a:ext cx="71" cy="86"/>
            </a:xfrm>
            <a:custGeom>
              <a:avLst/>
              <a:gdLst>
                <a:gd name="T0" fmla="*/ 3 w 10"/>
                <a:gd name="T1" fmla="*/ 6 h 12"/>
                <a:gd name="T2" fmla="*/ 2 w 10"/>
                <a:gd name="T3" fmla="*/ 7 h 12"/>
                <a:gd name="T4" fmla="*/ 4 w 10"/>
                <a:gd name="T5" fmla="*/ 11 h 12"/>
                <a:gd name="T6" fmla="*/ 7 w 10"/>
                <a:gd name="T7" fmla="*/ 8 h 12"/>
                <a:gd name="T8" fmla="*/ 9 w 10"/>
                <a:gd name="T9" fmla="*/ 8 h 12"/>
                <a:gd name="T10" fmla="*/ 4 w 10"/>
                <a:gd name="T11" fmla="*/ 12 h 12"/>
                <a:gd name="T12" fmla="*/ 1 w 10"/>
                <a:gd name="T13" fmla="*/ 7 h 12"/>
                <a:gd name="T14" fmla="*/ 2 w 10"/>
                <a:gd name="T15" fmla="*/ 5 h 12"/>
                <a:gd name="T16" fmla="*/ 7 w 10"/>
                <a:gd name="T17" fmla="*/ 0 h 12"/>
                <a:gd name="T18" fmla="*/ 9 w 10"/>
                <a:gd name="T19" fmla="*/ 6 h 12"/>
                <a:gd name="T20" fmla="*/ 3 w 10"/>
                <a:gd name="T21" fmla="*/ 6 h 12"/>
                <a:gd name="T22" fmla="*/ 8 w 10"/>
                <a:gd name="T23" fmla="*/ 5 h 12"/>
                <a:gd name="T24" fmla="*/ 6 w 10"/>
                <a:gd name="T25" fmla="*/ 1 h 12"/>
                <a:gd name="T26" fmla="*/ 3 w 10"/>
                <a:gd name="T27" fmla="*/ 5 h 12"/>
                <a:gd name="T28" fmla="*/ 8 w 10"/>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3" y="6"/>
                  </a:moveTo>
                  <a:cubicBezTo>
                    <a:pt x="2" y="7"/>
                    <a:pt x="2" y="7"/>
                    <a:pt x="2" y="7"/>
                  </a:cubicBezTo>
                  <a:cubicBezTo>
                    <a:pt x="2" y="9"/>
                    <a:pt x="2" y="11"/>
                    <a:pt x="4" y="11"/>
                  </a:cubicBezTo>
                  <a:cubicBezTo>
                    <a:pt x="6" y="11"/>
                    <a:pt x="7" y="10"/>
                    <a:pt x="7" y="8"/>
                  </a:cubicBezTo>
                  <a:cubicBezTo>
                    <a:pt x="9" y="8"/>
                    <a:pt x="9" y="8"/>
                    <a:pt x="9" y="8"/>
                  </a:cubicBezTo>
                  <a:cubicBezTo>
                    <a:pt x="8" y="11"/>
                    <a:pt x="6" y="12"/>
                    <a:pt x="4" y="12"/>
                  </a:cubicBezTo>
                  <a:cubicBezTo>
                    <a:pt x="2" y="12"/>
                    <a:pt x="0" y="11"/>
                    <a:pt x="1" y="7"/>
                  </a:cubicBezTo>
                  <a:cubicBezTo>
                    <a:pt x="2" y="5"/>
                    <a:pt x="2" y="5"/>
                    <a:pt x="2" y="5"/>
                  </a:cubicBezTo>
                  <a:cubicBezTo>
                    <a:pt x="2" y="1"/>
                    <a:pt x="4" y="0"/>
                    <a:pt x="7" y="0"/>
                  </a:cubicBezTo>
                  <a:cubicBezTo>
                    <a:pt x="10" y="0"/>
                    <a:pt x="10" y="3"/>
                    <a:pt x="9" y="6"/>
                  </a:cubicBezTo>
                  <a:lnTo>
                    <a:pt x="3" y="6"/>
                  </a:lnTo>
                  <a:close/>
                  <a:moveTo>
                    <a:pt x="8" y="5"/>
                  </a:moveTo>
                  <a:cubicBezTo>
                    <a:pt x="9" y="3"/>
                    <a:pt x="8" y="1"/>
                    <a:pt x="6" y="1"/>
                  </a:cubicBezTo>
                  <a:cubicBezTo>
                    <a:pt x="4" y="1"/>
                    <a:pt x="3" y="3"/>
                    <a:pt x="3" y="5"/>
                  </a:cubicBez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ipGroup2Splash"/>
          <p:cNvGrpSpPr/>
          <p:nvPr/>
        </p:nvGrpSpPr>
        <p:grpSpPr>
          <a:xfrm>
            <a:off x="1337756" y="4722295"/>
            <a:ext cx="948244" cy="316287"/>
            <a:chOff x="1337756" y="4722295"/>
            <a:chExt cx="948244" cy="316287"/>
          </a:xfrm>
        </p:grpSpPr>
        <p:sp>
          <p:nvSpPr>
            <p:cNvPr id="38" name="TextBox 37"/>
            <p:cNvSpPr txBox="1"/>
            <p:nvPr userDrawn="1"/>
          </p:nvSpPr>
          <p:spPr>
            <a:xfrm>
              <a:off x="1692568" y="4759842"/>
              <a:ext cx="593432" cy="246221"/>
            </a:xfrm>
            <a:prstGeom prst="rect">
              <a:avLst/>
            </a:prstGeom>
            <a:noFill/>
          </p:spPr>
          <p:txBody>
            <a:bodyPr wrap="none" rtlCol="0">
              <a:spAutoFit/>
            </a:bodyPr>
            <a:lstStyle/>
            <a:p>
              <a:r>
                <a:rPr lang="en-US" sz="1000" dirty="0">
                  <a:solidFill>
                    <a:schemeClr val="bg1"/>
                  </a:solidFill>
                </a:rPr>
                <a:t>Internal</a:t>
              </a:r>
            </a:p>
          </p:txBody>
        </p:sp>
        <p:sp>
          <p:nvSpPr>
            <p:cNvPr id="40" name="Oval 39"/>
            <p:cNvSpPr/>
            <p:nvPr userDrawn="1"/>
          </p:nvSpPr>
          <p:spPr>
            <a:xfrm>
              <a:off x="1552431" y="4782212"/>
              <a:ext cx="200167" cy="200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1517176" y="4722295"/>
              <a:ext cx="276038" cy="307777"/>
            </a:xfrm>
            <a:prstGeom prst="rect">
              <a:avLst/>
            </a:prstGeom>
            <a:noFill/>
          </p:spPr>
          <p:txBody>
            <a:bodyPr wrap="none" rtlCol="0">
              <a:spAutoFit/>
            </a:bodyPr>
            <a:lstStyle/>
            <a:p>
              <a:r>
                <a:rPr lang="en-US" sz="1400" dirty="0">
                  <a:solidFill>
                    <a:srgbClr val="007BC1"/>
                  </a:solidFill>
                </a:rPr>
                <a:t>2</a:t>
              </a:r>
            </a:p>
          </p:txBody>
        </p:sp>
        <p:sp>
          <p:nvSpPr>
            <p:cNvPr id="42" name="TextBox 41"/>
            <p:cNvSpPr txBox="1"/>
            <p:nvPr userDrawn="1"/>
          </p:nvSpPr>
          <p:spPr>
            <a:xfrm>
              <a:off x="1337756" y="4730805"/>
              <a:ext cx="284052" cy="307777"/>
            </a:xfrm>
            <a:prstGeom prst="rect">
              <a:avLst/>
            </a:prstGeom>
            <a:noFill/>
          </p:spPr>
          <p:txBody>
            <a:bodyPr wrap="none" rtlCol="0">
              <a:spAutoFit/>
            </a:bodyPr>
            <a:lstStyle/>
            <a:p>
              <a:r>
                <a:rPr lang="en-US" sz="1400" spc="-150" dirty="0">
                  <a:solidFill>
                    <a:schemeClr val="bg1"/>
                  </a:solidFill>
                </a:rPr>
                <a:t>IP</a:t>
              </a:r>
            </a:p>
          </p:txBody>
        </p:sp>
      </p:grpSp>
      <p:sp>
        <p:nvSpPr>
          <p:cNvPr id="43" name="Slide Number Placeholder 3"/>
          <p:cNvSpPr>
            <a:spLocks noGrp="1"/>
          </p:cNvSpPr>
          <p:nvPr>
            <p:ph type="sldNum" sz="quarter" idx="12"/>
          </p:nvPr>
        </p:nvSpPr>
        <p:spPr>
          <a:xfrm>
            <a:off x="7010400" y="234553"/>
            <a:ext cx="1706880" cy="273844"/>
          </a:xfrm>
        </p:spPr>
        <p:txBody>
          <a:bodyPr/>
          <a:lstStyle>
            <a:lvl1pPr>
              <a:defRPr>
                <a:solidFill>
                  <a:schemeClr val="bg1"/>
                </a:solidFill>
              </a:defRPr>
            </a:lvl1pPr>
          </a:lstStyle>
          <a:p>
            <a:fld id="{B5530716-36E6-40F8-9830-ED96CA7196A9}" type="slidenum">
              <a:rPr lang="en-US" smtClean="0"/>
              <a:t>‹#›</a:t>
            </a:fld>
            <a:endParaRPr lang="en-US" dirty="0"/>
          </a:p>
        </p:txBody>
      </p:sp>
      <p:sp>
        <p:nvSpPr>
          <p:cNvPr id="45" name="Title Placeholder 1"/>
          <p:cNvSpPr>
            <a:spLocks noGrp="1"/>
          </p:cNvSpPr>
          <p:nvPr>
            <p:ph type="title"/>
          </p:nvPr>
        </p:nvSpPr>
        <p:spPr>
          <a:xfrm>
            <a:off x="609600" y="1809750"/>
            <a:ext cx="6091430" cy="742950"/>
          </a:xfrm>
          <a:prstGeom prst="rect">
            <a:avLst/>
          </a:prstGeom>
        </p:spPr>
        <p:txBody>
          <a:bodyPr vert="horz" lIns="91440" tIns="45720" rIns="91440" bIns="45720" rtlCol="0" anchor="ctr">
            <a:normAutofit/>
          </a:bodyPr>
          <a:lstStyle>
            <a:lvl1pPr>
              <a:defRPr sz="2800">
                <a:solidFill>
                  <a:schemeClr val="bg1"/>
                </a:solidFill>
              </a:defRPr>
            </a:lvl1pPr>
          </a:lstStyle>
          <a:p>
            <a:r>
              <a:rPr lang="en-US"/>
              <a:t>Click to edit Master title style</a:t>
            </a:r>
            <a:endParaRPr lang="en-US" dirty="0"/>
          </a:p>
        </p:txBody>
      </p:sp>
      <p:sp>
        <p:nvSpPr>
          <p:cNvPr id="46" name="Subtitle 2"/>
          <p:cNvSpPr>
            <a:spLocks noGrp="1"/>
          </p:cNvSpPr>
          <p:nvPr>
            <p:ph type="subTitle" idx="1"/>
          </p:nvPr>
        </p:nvSpPr>
        <p:spPr>
          <a:xfrm>
            <a:off x="609600" y="2571750"/>
            <a:ext cx="6400800" cy="129233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98090587"/>
      </p:ext>
    </p:extLst>
  </p:cSld>
  <p:clrMapOvr>
    <a:masterClrMapping/>
  </p:clrMapOvr>
  <p:transition>
    <p:push dir="u"/>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obul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616" y="209550"/>
            <a:ext cx="6071784" cy="381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 2019 Eaton. All Rights Reserved</a:t>
            </a:r>
          </a:p>
        </p:txBody>
      </p:sp>
      <p:sp>
        <p:nvSpPr>
          <p:cNvPr id="6" name="Slide Number Placeholder 5"/>
          <p:cNvSpPr>
            <a:spLocks noGrp="1"/>
          </p:cNvSpPr>
          <p:nvPr>
            <p:ph type="sldNum" sz="quarter" idx="12"/>
          </p:nvPr>
        </p:nvSpPr>
        <p:spPr>
          <a:xfrm>
            <a:off x="7010400" y="285750"/>
            <a:ext cx="1706880" cy="273844"/>
          </a:xfrm>
        </p:spPr>
        <p:txBody>
          <a:bodyPr/>
          <a:lstStyle/>
          <a:p>
            <a:fld id="{B5530716-36E6-40F8-9830-ED96CA7196A9}" type="slidenum">
              <a:rPr lang="en-US" smtClean="0"/>
              <a:t>‹#›</a:t>
            </a:fld>
            <a:endParaRPr lang="en-US" dirty="0"/>
          </a:p>
        </p:txBody>
      </p:sp>
    </p:spTree>
    <p:extLst>
      <p:ext uri="{BB962C8B-B14F-4D97-AF65-F5344CB8AC3E}">
        <p14:creationId xmlns:p14="http://schemas.microsoft.com/office/powerpoint/2010/main" val="3549827617"/>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Dobul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616" y="285750"/>
            <a:ext cx="6071784" cy="381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 2019 Eaton. All Rights Reserved</a:t>
            </a:r>
          </a:p>
        </p:txBody>
      </p:sp>
      <p:sp>
        <p:nvSpPr>
          <p:cNvPr id="6" name="Slide Number Placeholder 5"/>
          <p:cNvSpPr>
            <a:spLocks noGrp="1"/>
          </p:cNvSpPr>
          <p:nvPr>
            <p:ph type="sldNum" sz="quarter" idx="12"/>
          </p:nvPr>
        </p:nvSpPr>
        <p:spPr/>
        <p:txBody>
          <a:bodyPr/>
          <a:lstStyle/>
          <a:p>
            <a:fld id="{B5530716-36E6-40F8-9830-ED96CA7196A9}" type="slidenum">
              <a:rPr lang="en-US" smtClean="0"/>
              <a:t>‹#›</a:t>
            </a:fld>
            <a:endParaRPr lang="en-US" dirty="0"/>
          </a:p>
        </p:txBody>
      </p:sp>
      <p:sp>
        <p:nvSpPr>
          <p:cNvPr id="7" name="TextBox 6"/>
          <p:cNvSpPr txBox="1"/>
          <p:nvPr/>
        </p:nvSpPr>
        <p:spPr>
          <a:xfrm>
            <a:off x="914400" y="68818"/>
            <a:ext cx="6096000" cy="338554"/>
          </a:xfrm>
          <a:prstGeom prst="rect">
            <a:avLst/>
          </a:prstGeom>
          <a:noFill/>
        </p:spPr>
        <p:txBody>
          <a:bodyPr wrap="square" rtlCol="0">
            <a:spAutoFit/>
          </a:bodyPr>
          <a:lstStyle/>
          <a:p>
            <a:r>
              <a:rPr lang="en-US" sz="1600" b="0" dirty="0">
                <a:solidFill>
                  <a:srgbClr val="2E3E4D"/>
                </a:solidFill>
                <a:latin typeface="Calibri Light"/>
                <a:ea typeface="Open Sans Semibold" panose="020B0706030804020204" pitchFamily="34" charset="0"/>
                <a:cs typeface="Calibri Light"/>
              </a:rPr>
              <a:t>Cybersecurity Center</a:t>
            </a:r>
            <a:r>
              <a:rPr lang="en-US" sz="1600" b="0" baseline="0" dirty="0">
                <a:solidFill>
                  <a:srgbClr val="2E3E4D"/>
                </a:solidFill>
                <a:latin typeface="Calibri Light"/>
                <a:ea typeface="Open Sans Semibold" panose="020B0706030804020204" pitchFamily="34" charset="0"/>
                <a:cs typeface="Calibri Light"/>
              </a:rPr>
              <a:t> of Excellence</a:t>
            </a:r>
            <a:endParaRPr lang="en-US" sz="1600" b="0" dirty="0">
              <a:solidFill>
                <a:srgbClr val="2E3E4D"/>
              </a:solidFill>
              <a:latin typeface="Calibri Light"/>
              <a:ea typeface="Open Sans Semibold" panose="020B0706030804020204" pitchFamily="34" charset="0"/>
              <a:cs typeface="Calibri Light"/>
            </a:endParaRPr>
          </a:p>
        </p:txBody>
      </p:sp>
    </p:spTree>
    <p:extLst>
      <p:ext uri="{BB962C8B-B14F-4D97-AF65-F5344CB8AC3E}">
        <p14:creationId xmlns:p14="http://schemas.microsoft.com/office/powerpoint/2010/main" val="2202535429"/>
      </p:ext>
    </p:extLst>
  </p:cSld>
  <p:clrMapOvr>
    <a:masterClrMapping/>
  </p:clrMapOvr>
  <p:transition>
    <p:push dir="u"/>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P Level 2 - Description">
    <p:spTree>
      <p:nvGrpSpPr>
        <p:cNvPr id="1" name=""/>
        <p:cNvGrpSpPr/>
        <p:nvPr/>
      </p:nvGrpSpPr>
      <p:grpSpPr>
        <a:xfrm>
          <a:off x="0" y="0"/>
          <a:ext cx="0" cy="0"/>
          <a:chOff x="0" y="0"/>
          <a:chExt cx="0" cy="0"/>
        </a:xfrm>
      </p:grpSpPr>
      <p:sp>
        <p:nvSpPr>
          <p:cNvPr id="24" name="Rectangle 23"/>
          <p:cNvSpPr/>
          <p:nvPr/>
        </p:nvSpPr>
        <p:spPr>
          <a:xfrm>
            <a:off x="1295400" y="4552950"/>
            <a:ext cx="3657600" cy="590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r>
              <a:rPr lang="en-US" dirty="0"/>
              <a:t>© 2019 Eaton. All Rights Reserved</a:t>
            </a:r>
          </a:p>
        </p:txBody>
      </p:sp>
      <p:sp>
        <p:nvSpPr>
          <p:cNvPr id="6" name="Slide Number Placeholder 5"/>
          <p:cNvSpPr>
            <a:spLocks noGrp="1"/>
          </p:cNvSpPr>
          <p:nvPr>
            <p:ph type="sldNum" sz="quarter" idx="12"/>
          </p:nvPr>
        </p:nvSpPr>
        <p:spPr/>
        <p:txBody>
          <a:bodyPr/>
          <a:lstStyle/>
          <a:p>
            <a:fld id="{B5530716-36E6-40F8-9830-ED96CA7196A9}" type="slidenum">
              <a:rPr lang="en-US" smtClean="0"/>
              <a:t>‹#›</a:t>
            </a:fld>
            <a:endParaRPr lang="en-US" dirty="0"/>
          </a:p>
        </p:txBody>
      </p:sp>
      <p:grpSp>
        <p:nvGrpSpPr>
          <p:cNvPr id="3" name="Group 2"/>
          <p:cNvGrpSpPr/>
          <p:nvPr/>
        </p:nvGrpSpPr>
        <p:grpSpPr>
          <a:xfrm>
            <a:off x="3087629" y="1188303"/>
            <a:ext cx="2968743" cy="850047"/>
            <a:chOff x="3124200" y="1188303"/>
            <a:chExt cx="2968743" cy="850047"/>
          </a:xfrm>
        </p:grpSpPr>
        <p:sp>
          <p:nvSpPr>
            <p:cNvPr id="14" name="TextBox 13"/>
            <p:cNvSpPr txBox="1"/>
            <p:nvPr userDrawn="1"/>
          </p:nvSpPr>
          <p:spPr>
            <a:xfrm>
              <a:off x="4603625" y="1321468"/>
              <a:ext cx="1489318" cy="584775"/>
            </a:xfrm>
            <a:prstGeom prst="rect">
              <a:avLst/>
            </a:prstGeom>
            <a:noFill/>
          </p:spPr>
          <p:txBody>
            <a:bodyPr wrap="none" rtlCol="0">
              <a:spAutoFit/>
            </a:bodyPr>
            <a:lstStyle/>
            <a:p>
              <a:r>
                <a:rPr lang="en-US" sz="3200" dirty="0">
                  <a:solidFill>
                    <a:srgbClr val="007BC1"/>
                  </a:solidFill>
                </a:rPr>
                <a:t>Internal</a:t>
              </a:r>
            </a:p>
          </p:txBody>
        </p:sp>
        <p:sp>
          <p:nvSpPr>
            <p:cNvPr id="15" name="Oval 14"/>
            <p:cNvSpPr/>
            <p:nvPr userDrawn="1"/>
          </p:nvSpPr>
          <p:spPr>
            <a:xfrm>
              <a:off x="3714510" y="1203733"/>
              <a:ext cx="834617" cy="834617"/>
            </a:xfrm>
            <a:prstGeom prst="ellipse">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3872310" y="1188303"/>
              <a:ext cx="497252" cy="830997"/>
            </a:xfrm>
            <a:prstGeom prst="rect">
              <a:avLst/>
            </a:prstGeom>
            <a:noFill/>
          </p:spPr>
          <p:txBody>
            <a:bodyPr wrap="none" rtlCol="0">
              <a:spAutoFit/>
            </a:bodyPr>
            <a:lstStyle/>
            <a:p>
              <a:r>
                <a:rPr lang="en-US" sz="4800" dirty="0">
                  <a:solidFill>
                    <a:schemeClr val="bg1"/>
                  </a:solidFill>
                </a:rPr>
                <a:t>2</a:t>
              </a:r>
            </a:p>
          </p:txBody>
        </p:sp>
        <p:sp>
          <p:nvSpPr>
            <p:cNvPr id="17" name="TextBox 16"/>
            <p:cNvSpPr txBox="1"/>
            <p:nvPr userDrawn="1"/>
          </p:nvSpPr>
          <p:spPr>
            <a:xfrm>
              <a:off x="3124200" y="1200395"/>
              <a:ext cx="619080" cy="830997"/>
            </a:xfrm>
            <a:prstGeom prst="rect">
              <a:avLst/>
            </a:prstGeom>
            <a:noFill/>
          </p:spPr>
          <p:txBody>
            <a:bodyPr wrap="none" rtlCol="0">
              <a:spAutoFit/>
            </a:bodyPr>
            <a:lstStyle/>
            <a:p>
              <a:r>
                <a:rPr lang="en-US" sz="4800" spc="-150" dirty="0">
                  <a:solidFill>
                    <a:srgbClr val="007BC1"/>
                  </a:solidFill>
                </a:rPr>
                <a:t>IP</a:t>
              </a:r>
            </a:p>
          </p:txBody>
        </p:sp>
      </p:grpSp>
      <p:sp>
        <p:nvSpPr>
          <p:cNvPr id="18" name="TextBox 17"/>
          <p:cNvSpPr txBox="1"/>
          <p:nvPr/>
        </p:nvSpPr>
        <p:spPr>
          <a:xfrm>
            <a:off x="609600" y="2343150"/>
            <a:ext cx="7924800" cy="2031325"/>
          </a:xfrm>
          <a:prstGeom prst="rect">
            <a:avLst/>
          </a:prstGeom>
          <a:noFill/>
        </p:spPr>
        <p:txBody>
          <a:bodyPr wrap="square" rtlCol="0">
            <a:spAutoFit/>
          </a:bodyPr>
          <a:lstStyle/>
          <a:p>
            <a:pPr lvl="0" algn="ctr"/>
            <a:r>
              <a:rPr lang="en-US" dirty="0">
                <a:solidFill>
                  <a:schemeClr val="tx1">
                    <a:lumMod val="75000"/>
                  </a:schemeClr>
                </a:solidFill>
              </a:rPr>
              <a:t>​Information that is generally limited to Eaton employees, contractors, and vendors. If there is an unauthorized disclosure, compromise, or destruction of this information, there would be minimal or no significant impact to Eaton, its customers, or employees.</a:t>
            </a:r>
          </a:p>
          <a:p>
            <a:pPr lvl="0" algn="ctr"/>
            <a:r>
              <a:rPr lang="en-US" dirty="0">
                <a:solidFill>
                  <a:schemeClr val="tx1">
                    <a:lumMod val="75000"/>
                  </a:schemeClr>
                </a:solidFill>
              </a:rPr>
              <a:t> </a:t>
            </a:r>
          </a:p>
          <a:p>
            <a:pPr lvl="0" algn="ctr"/>
            <a:r>
              <a:rPr lang="en-US" dirty="0">
                <a:solidFill>
                  <a:schemeClr val="tx1">
                    <a:lumMod val="75000"/>
                  </a:schemeClr>
                </a:solidFill>
              </a:rPr>
              <a:t>Disclosure to external parties permitted only when relevant confidentiality agreements exist</a:t>
            </a:r>
          </a:p>
        </p:txBody>
      </p:sp>
      <p:grpSp>
        <p:nvGrpSpPr>
          <p:cNvPr id="19" name="ipGroup2"/>
          <p:cNvGrpSpPr/>
          <p:nvPr/>
        </p:nvGrpSpPr>
        <p:grpSpPr>
          <a:xfrm>
            <a:off x="1337756" y="4727905"/>
            <a:ext cx="948244" cy="310677"/>
            <a:chOff x="1337756" y="4727905"/>
            <a:chExt cx="948244" cy="310677"/>
          </a:xfrm>
        </p:grpSpPr>
        <p:sp>
          <p:nvSpPr>
            <p:cNvPr id="20" name="TextBox 19"/>
            <p:cNvSpPr txBox="1"/>
            <p:nvPr userDrawn="1"/>
          </p:nvSpPr>
          <p:spPr>
            <a:xfrm>
              <a:off x="1692568" y="4759842"/>
              <a:ext cx="593432" cy="246221"/>
            </a:xfrm>
            <a:prstGeom prst="rect">
              <a:avLst/>
            </a:prstGeom>
            <a:noFill/>
          </p:spPr>
          <p:txBody>
            <a:bodyPr wrap="none" rtlCol="0">
              <a:spAutoFit/>
            </a:bodyPr>
            <a:lstStyle/>
            <a:p>
              <a:r>
                <a:rPr lang="en-US" sz="1000" dirty="0">
                  <a:solidFill>
                    <a:srgbClr val="007BB7"/>
                  </a:solidFill>
                </a:rPr>
                <a:t>Internal</a:t>
              </a:r>
            </a:p>
          </p:txBody>
        </p:sp>
        <p:sp>
          <p:nvSpPr>
            <p:cNvPr id="21" name="Oval 20"/>
            <p:cNvSpPr/>
            <p:nvPr userDrawn="1"/>
          </p:nvSpPr>
          <p:spPr>
            <a:xfrm>
              <a:off x="1552431" y="4782212"/>
              <a:ext cx="200167" cy="200167"/>
            </a:xfrm>
            <a:prstGeom prst="ellipse">
              <a:avLst/>
            </a:prstGeom>
            <a:solidFill>
              <a:srgbClr val="007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517176" y="4727905"/>
              <a:ext cx="276038" cy="307777"/>
            </a:xfrm>
            <a:prstGeom prst="rect">
              <a:avLst/>
            </a:prstGeom>
            <a:noFill/>
          </p:spPr>
          <p:txBody>
            <a:bodyPr wrap="none" rtlCol="0">
              <a:spAutoFit/>
            </a:bodyPr>
            <a:lstStyle/>
            <a:p>
              <a:r>
                <a:rPr lang="en-US" sz="1400" dirty="0">
                  <a:solidFill>
                    <a:schemeClr val="bg1"/>
                  </a:solidFill>
                </a:rPr>
                <a:t>2</a:t>
              </a:r>
            </a:p>
          </p:txBody>
        </p:sp>
        <p:sp>
          <p:nvSpPr>
            <p:cNvPr id="23" name="TextBox 22"/>
            <p:cNvSpPr txBox="1"/>
            <p:nvPr userDrawn="1"/>
          </p:nvSpPr>
          <p:spPr>
            <a:xfrm>
              <a:off x="1337756" y="4730805"/>
              <a:ext cx="284052" cy="307777"/>
            </a:xfrm>
            <a:prstGeom prst="rect">
              <a:avLst/>
            </a:prstGeom>
            <a:noFill/>
          </p:spPr>
          <p:txBody>
            <a:bodyPr wrap="none" rtlCol="0">
              <a:spAutoFit/>
            </a:bodyPr>
            <a:lstStyle/>
            <a:p>
              <a:r>
                <a:rPr lang="en-US" sz="1400" spc="-150" dirty="0">
                  <a:solidFill>
                    <a:srgbClr val="007BB7"/>
                  </a:solidFill>
                </a:rPr>
                <a:t>IP</a:t>
              </a:r>
            </a:p>
          </p:txBody>
        </p:sp>
      </p:grpSp>
      <p:sp>
        <p:nvSpPr>
          <p:cNvPr id="25" name="TextBox 24"/>
          <p:cNvSpPr txBox="1"/>
          <p:nvPr/>
        </p:nvSpPr>
        <p:spPr>
          <a:xfrm>
            <a:off x="908353" y="275167"/>
            <a:ext cx="5257800" cy="400110"/>
          </a:xfrm>
          <a:prstGeom prst="rect">
            <a:avLst/>
          </a:prstGeom>
          <a:noFill/>
        </p:spPr>
        <p:txBody>
          <a:bodyPr wrap="square" rtlCol="0">
            <a:spAutoFit/>
          </a:bodyPr>
          <a:lstStyle/>
          <a:p>
            <a:r>
              <a:rPr lang="en-US" sz="2000" dirty="0">
                <a:solidFill>
                  <a:srgbClr val="182028"/>
                </a:solidFill>
              </a:rPr>
              <a:t>Intellectual Property Level 2</a:t>
            </a:r>
          </a:p>
        </p:txBody>
      </p:sp>
      <p:sp>
        <p:nvSpPr>
          <p:cNvPr id="27" name="TextBox 26"/>
          <p:cNvSpPr txBox="1"/>
          <p:nvPr/>
        </p:nvSpPr>
        <p:spPr>
          <a:xfrm>
            <a:off x="914400" y="68818"/>
            <a:ext cx="6096000" cy="338554"/>
          </a:xfrm>
          <a:prstGeom prst="rect">
            <a:avLst/>
          </a:prstGeom>
          <a:noFill/>
        </p:spPr>
        <p:txBody>
          <a:bodyPr wrap="square" rtlCol="0">
            <a:spAutoFit/>
          </a:bodyPr>
          <a:lstStyle/>
          <a:p>
            <a:r>
              <a:rPr lang="en-US" sz="1600" b="0" dirty="0">
                <a:solidFill>
                  <a:srgbClr val="2E3E4D"/>
                </a:solidFill>
                <a:latin typeface="Calibri Light"/>
                <a:ea typeface="Open Sans Semibold" panose="020B0706030804020204" pitchFamily="34" charset="0"/>
                <a:cs typeface="Calibri Light"/>
              </a:rPr>
              <a:t>Cybersecurity Center</a:t>
            </a:r>
            <a:r>
              <a:rPr lang="en-US" sz="1600" b="0" baseline="0" dirty="0">
                <a:solidFill>
                  <a:srgbClr val="2E3E4D"/>
                </a:solidFill>
                <a:latin typeface="Calibri Light"/>
                <a:ea typeface="Open Sans Semibold" panose="020B0706030804020204" pitchFamily="34" charset="0"/>
                <a:cs typeface="Calibri Light"/>
              </a:rPr>
              <a:t> of Excellence</a:t>
            </a:r>
            <a:endParaRPr lang="en-US" sz="1600" b="0" dirty="0">
              <a:solidFill>
                <a:srgbClr val="2E3E4D"/>
              </a:solidFill>
              <a:latin typeface="Calibri Light"/>
              <a:ea typeface="Open Sans Semibold" panose="020B0706030804020204" pitchFamily="34" charset="0"/>
              <a:cs typeface="Calibri Light"/>
            </a:endParaRPr>
          </a:p>
        </p:txBody>
      </p:sp>
    </p:spTree>
    <p:extLst>
      <p:ext uri="{BB962C8B-B14F-4D97-AF65-F5344CB8AC3E}">
        <p14:creationId xmlns:p14="http://schemas.microsoft.com/office/powerpoint/2010/main" val="375579047"/>
      </p:ext>
    </p:extLst>
  </p:cSld>
  <p:clrMapOvr>
    <a:masterClrMapping/>
  </p:clrMapOvr>
  <p:transition>
    <p:push dir="u"/>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P Level 3 - Description">
    <p:spTree>
      <p:nvGrpSpPr>
        <p:cNvPr id="1" name=""/>
        <p:cNvGrpSpPr/>
        <p:nvPr/>
      </p:nvGrpSpPr>
      <p:grpSpPr>
        <a:xfrm>
          <a:off x="0" y="0"/>
          <a:ext cx="0" cy="0"/>
          <a:chOff x="0" y="0"/>
          <a:chExt cx="0" cy="0"/>
        </a:xfrm>
      </p:grpSpPr>
      <p:sp>
        <p:nvSpPr>
          <p:cNvPr id="19" name="Rectangle 18"/>
          <p:cNvSpPr/>
          <p:nvPr/>
        </p:nvSpPr>
        <p:spPr>
          <a:xfrm>
            <a:off x="1295400" y="4552950"/>
            <a:ext cx="3657600" cy="590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r>
              <a:rPr lang="en-US" dirty="0"/>
              <a:t>© 2019 Eaton. All Rights Reserved</a:t>
            </a:r>
          </a:p>
        </p:txBody>
      </p:sp>
      <p:sp>
        <p:nvSpPr>
          <p:cNvPr id="6" name="Slide Number Placeholder 5"/>
          <p:cNvSpPr>
            <a:spLocks noGrp="1"/>
          </p:cNvSpPr>
          <p:nvPr>
            <p:ph type="sldNum" sz="quarter" idx="12"/>
          </p:nvPr>
        </p:nvSpPr>
        <p:spPr/>
        <p:txBody>
          <a:bodyPr/>
          <a:lstStyle/>
          <a:p>
            <a:fld id="{B5530716-36E6-40F8-9830-ED96CA7196A9}" type="slidenum">
              <a:rPr lang="en-US" smtClean="0"/>
              <a:t>‹#›</a:t>
            </a:fld>
            <a:endParaRPr lang="en-US" dirty="0"/>
          </a:p>
        </p:txBody>
      </p:sp>
      <p:grpSp>
        <p:nvGrpSpPr>
          <p:cNvPr id="3" name="Group 2"/>
          <p:cNvGrpSpPr/>
          <p:nvPr/>
        </p:nvGrpSpPr>
        <p:grpSpPr>
          <a:xfrm>
            <a:off x="2726760" y="1188303"/>
            <a:ext cx="3690480" cy="850047"/>
            <a:chOff x="3124200" y="1188303"/>
            <a:chExt cx="3690480" cy="850047"/>
          </a:xfrm>
        </p:grpSpPr>
        <p:sp>
          <p:nvSpPr>
            <p:cNvPr id="14" name="TextBox 13"/>
            <p:cNvSpPr txBox="1"/>
            <p:nvPr userDrawn="1"/>
          </p:nvSpPr>
          <p:spPr>
            <a:xfrm>
              <a:off x="4603625" y="1321468"/>
              <a:ext cx="2211055" cy="584775"/>
            </a:xfrm>
            <a:prstGeom prst="rect">
              <a:avLst/>
            </a:prstGeom>
            <a:noFill/>
          </p:spPr>
          <p:txBody>
            <a:bodyPr wrap="none" rtlCol="0">
              <a:spAutoFit/>
            </a:bodyPr>
            <a:lstStyle/>
            <a:p>
              <a:r>
                <a:rPr lang="en-US" sz="3200" dirty="0">
                  <a:solidFill>
                    <a:srgbClr val="005F9E"/>
                  </a:solidFill>
                </a:rPr>
                <a:t>Confidential</a:t>
              </a:r>
            </a:p>
          </p:txBody>
        </p:sp>
        <p:sp>
          <p:nvSpPr>
            <p:cNvPr id="15" name="Oval 14"/>
            <p:cNvSpPr/>
            <p:nvPr userDrawn="1"/>
          </p:nvSpPr>
          <p:spPr>
            <a:xfrm>
              <a:off x="3714510" y="1203733"/>
              <a:ext cx="834617" cy="834617"/>
            </a:xfrm>
            <a:prstGeom prst="ellipse">
              <a:avLst/>
            </a:prstGeom>
            <a:solidFill>
              <a:srgbClr val="005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3872310" y="1188303"/>
              <a:ext cx="497252" cy="830997"/>
            </a:xfrm>
            <a:prstGeom prst="rect">
              <a:avLst/>
            </a:prstGeom>
            <a:noFill/>
          </p:spPr>
          <p:txBody>
            <a:bodyPr wrap="none" rtlCol="0">
              <a:spAutoFit/>
            </a:bodyPr>
            <a:lstStyle/>
            <a:p>
              <a:r>
                <a:rPr lang="en-US" sz="4800" dirty="0">
                  <a:solidFill>
                    <a:schemeClr val="bg1"/>
                  </a:solidFill>
                </a:rPr>
                <a:t>3</a:t>
              </a:r>
            </a:p>
          </p:txBody>
        </p:sp>
        <p:sp>
          <p:nvSpPr>
            <p:cNvPr id="17" name="TextBox 16"/>
            <p:cNvSpPr txBox="1"/>
            <p:nvPr userDrawn="1"/>
          </p:nvSpPr>
          <p:spPr>
            <a:xfrm>
              <a:off x="3124200" y="1200395"/>
              <a:ext cx="619080" cy="830997"/>
            </a:xfrm>
            <a:prstGeom prst="rect">
              <a:avLst/>
            </a:prstGeom>
            <a:noFill/>
          </p:spPr>
          <p:txBody>
            <a:bodyPr wrap="none" rtlCol="0">
              <a:spAutoFit/>
            </a:bodyPr>
            <a:lstStyle/>
            <a:p>
              <a:r>
                <a:rPr lang="en-US" sz="4800" spc="-150" dirty="0">
                  <a:solidFill>
                    <a:srgbClr val="005F9E"/>
                  </a:solidFill>
                </a:rPr>
                <a:t>IP</a:t>
              </a:r>
            </a:p>
          </p:txBody>
        </p:sp>
      </p:grpSp>
      <p:sp>
        <p:nvSpPr>
          <p:cNvPr id="18" name="TextBox 17"/>
          <p:cNvSpPr txBox="1"/>
          <p:nvPr/>
        </p:nvSpPr>
        <p:spPr>
          <a:xfrm>
            <a:off x="609600" y="2266950"/>
            <a:ext cx="7924800" cy="2185214"/>
          </a:xfrm>
          <a:prstGeom prst="rect">
            <a:avLst/>
          </a:prstGeom>
          <a:noFill/>
        </p:spPr>
        <p:txBody>
          <a:bodyPr wrap="square" rtlCol="0">
            <a:spAutoFit/>
          </a:bodyPr>
          <a:lstStyle/>
          <a:p>
            <a:pPr lvl="0" algn="ctr"/>
            <a:r>
              <a:rPr lang="en-US" sz="1700" dirty="0">
                <a:solidFill>
                  <a:schemeClr val="tx1">
                    <a:lumMod val="75000"/>
                  </a:schemeClr>
                </a:solidFill>
              </a:rPr>
              <a:t>​Information that is internally restricted to certain groups or individuals.  Unauthorized disclosure or destruction would directly or indirectly result in adverse impact on Eaton, its customers, or employees, including potential financial loss, damage to Eaton’s reputation, loss of business, or legal action.</a:t>
            </a:r>
          </a:p>
          <a:p>
            <a:pPr lvl="0" algn="ctr"/>
            <a:r>
              <a:rPr lang="en-US" sz="1700" dirty="0">
                <a:solidFill>
                  <a:schemeClr val="tx1">
                    <a:lumMod val="75000"/>
                  </a:schemeClr>
                </a:solidFill>
              </a:rPr>
              <a:t> </a:t>
            </a:r>
          </a:p>
          <a:p>
            <a:pPr lvl="0" algn="ctr"/>
            <a:r>
              <a:rPr lang="en-US" sz="1700" dirty="0">
                <a:solidFill>
                  <a:schemeClr val="tx1">
                    <a:lumMod val="75000"/>
                  </a:schemeClr>
                </a:solidFill>
              </a:rPr>
              <a:t>Information should be restricted to internal groups of individuals that may reasonably need to access the information regularly, to perform their job function.  Access should be given using recommended user and data characteristics only.</a:t>
            </a:r>
          </a:p>
        </p:txBody>
      </p:sp>
      <p:grpSp>
        <p:nvGrpSpPr>
          <p:cNvPr id="24" name="ipGroup3"/>
          <p:cNvGrpSpPr/>
          <p:nvPr/>
        </p:nvGrpSpPr>
        <p:grpSpPr>
          <a:xfrm>
            <a:off x="1337756" y="4730501"/>
            <a:ext cx="1171061" cy="310677"/>
            <a:chOff x="3200400" y="4725005"/>
            <a:chExt cx="1171061" cy="310677"/>
          </a:xfrm>
        </p:grpSpPr>
        <p:sp>
          <p:nvSpPr>
            <p:cNvPr id="25" name="TextBox 24"/>
            <p:cNvSpPr txBox="1"/>
            <p:nvPr userDrawn="1"/>
          </p:nvSpPr>
          <p:spPr>
            <a:xfrm>
              <a:off x="3555212" y="4756942"/>
              <a:ext cx="816249" cy="246221"/>
            </a:xfrm>
            <a:prstGeom prst="rect">
              <a:avLst/>
            </a:prstGeom>
            <a:noFill/>
          </p:spPr>
          <p:txBody>
            <a:bodyPr wrap="none" rtlCol="0">
              <a:spAutoFit/>
            </a:bodyPr>
            <a:lstStyle/>
            <a:p>
              <a:r>
                <a:rPr lang="en-US" sz="1000" dirty="0">
                  <a:solidFill>
                    <a:srgbClr val="005F9E"/>
                  </a:solidFill>
                </a:rPr>
                <a:t>Confidential</a:t>
              </a:r>
            </a:p>
          </p:txBody>
        </p:sp>
        <p:sp>
          <p:nvSpPr>
            <p:cNvPr id="26" name="Oval 25"/>
            <p:cNvSpPr/>
            <p:nvPr userDrawn="1"/>
          </p:nvSpPr>
          <p:spPr>
            <a:xfrm>
              <a:off x="3415075" y="4779312"/>
              <a:ext cx="200167" cy="200167"/>
            </a:xfrm>
            <a:prstGeom prst="ellipse">
              <a:avLst/>
            </a:prstGeom>
            <a:solidFill>
              <a:srgbClr val="005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userDrawn="1"/>
          </p:nvSpPr>
          <p:spPr>
            <a:xfrm>
              <a:off x="3379820" y="4725005"/>
              <a:ext cx="276038" cy="307777"/>
            </a:xfrm>
            <a:prstGeom prst="rect">
              <a:avLst/>
            </a:prstGeom>
            <a:noFill/>
          </p:spPr>
          <p:txBody>
            <a:bodyPr wrap="none" rtlCol="0">
              <a:spAutoFit/>
            </a:bodyPr>
            <a:lstStyle/>
            <a:p>
              <a:r>
                <a:rPr lang="en-US" sz="1400" dirty="0">
                  <a:solidFill>
                    <a:schemeClr val="bg1"/>
                  </a:solidFill>
                </a:rPr>
                <a:t>3</a:t>
              </a:r>
            </a:p>
          </p:txBody>
        </p:sp>
        <p:sp>
          <p:nvSpPr>
            <p:cNvPr id="28" name="TextBox 27"/>
            <p:cNvSpPr txBox="1"/>
            <p:nvPr userDrawn="1"/>
          </p:nvSpPr>
          <p:spPr>
            <a:xfrm>
              <a:off x="3200400" y="4727905"/>
              <a:ext cx="284052" cy="307777"/>
            </a:xfrm>
            <a:prstGeom prst="rect">
              <a:avLst/>
            </a:prstGeom>
            <a:noFill/>
          </p:spPr>
          <p:txBody>
            <a:bodyPr wrap="none" rtlCol="0">
              <a:spAutoFit/>
            </a:bodyPr>
            <a:lstStyle/>
            <a:p>
              <a:r>
                <a:rPr lang="en-US" sz="1400" spc="-150" dirty="0">
                  <a:solidFill>
                    <a:srgbClr val="005F9E"/>
                  </a:solidFill>
                </a:rPr>
                <a:t>IP</a:t>
              </a:r>
            </a:p>
          </p:txBody>
        </p:sp>
      </p:grpSp>
      <p:sp>
        <p:nvSpPr>
          <p:cNvPr id="20" name="TextBox 19"/>
          <p:cNvSpPr txBox="1"/>
          <p:nvPr/>
        </p:nvSpPr>
        <p:spPr>
          <a:xfrm>
            <a:off x="908353" y="275167"/>
            <a:ext cx="5257800" cy="400110"/>
          </a:xfrm>
          <a:prstGeom prst="rect">
            <a:avLst/>
          </a:prstGeom>
          <a:noFill/>
        </p:spPr>
        <p:txBody>
          <a:bodyPr wrap="square" rtlCol="0">
            <a:spAutoFit/>
          </a:bodyPr>
          <a:lstStyle/>
          <a:p>
            <a:r>
              <a:rPr lang="en-US" sz="2000" dirty="0">
                <a:solidFill>
                  <a:srgbClr val="182028"/>
                </a:solidFill>
              </a:rPr>
              <a:t>Intellectual Property Level 3</a:t>
            </a:r>
          </a:p>
        </p:txBody>
      </p:sp>
      <p:sp>
        <p:nvSpPr>
          <p:cNvPr id="22" name="TextBox 21"/>
          <p:cNvSpPr txBox="1"/>
          <p:nvPr/>
        </p:nvSpPr>
        <p:spPr>
          <a:xfrm>
            <a:off x="914400" y="68818"/>
            <a:ext cx="6096000" cy="338554"/>
          </a:xfrm>
          <a:prstGeom prst="rect">
            <a:avLst/>
          </a:prstGeom>
          <a:noFill/>
        </p:spPr>
        <p:txBody>
          <a:bodyPr wrap="square" rtlCol="0">
            <a:spAutoFit/>
          </a:bodyPr>
          <a:lstStyle/>
          <a:p>
            <a:r>
              <a:rPr lang="en-US" sz="1600" b="0" dirty="0">
                <a:solidFill>
                  <a:srgbClr val="2E3E4D"/>
                </a:solidFill>
                <a:latin typeface="Calibri Light"/>
                <a:ea typeface="Open Sans Semibold" panose="020B0706030804020204" pitchFamily="34" charset="0"/>
                <a:cs typeface="Calibri Light"/>
              </a:rPr>
              <a:t>Cybersecurity Center</a:t>
            </a:r>
            <a:r>
              <a:rPr lang="en-US" sz="1600" b="0" baseline="0" dirty="0">
                <a:solidFill>
                  <a:srgbClr val="2E3E4D"/>
                </a:solidFill>
                <a:latin typeface="Calibri Light"/>
                <a:ea typeface="Open Sans Semibold" panose="020B0706030804020204" pitchFamily="34" charset="0"/>
                <a:cs typeface="Calibri Light"/>
              </a:rPr>
              <a:t> of Excellence</a:t>
            </a:r>
            <a:endParaRPr lang="en-US" sz="1600" b="0" dirty="0">
              <a:solidFill>
                <a:srgbClr val="2E3E4D"/>
              </a:solidFill>
              <a:latin typeface="Calibri Light"/>
              <a:ea typeface="Open Sans Semibold" panose="020B0706030804020204" pitchFamily="34" charset="0"/>
              <a:cs typeface="Calibri Light"/>
            </a:endParaRPr>
          </a:p>
        </p:txBody>
      </p:sp>
    </p:spTree>
    <p:extLst>
      <p:ext uri="{BB962C8B-B14F-4D97-AF65-F5344CB8AC3E}">
        <p14:creationId xmlns:p14="http://schemas.microsoft.com/office/powerpoint/2010/main" val="785302026"/>
      </p:ext>
    </p:extLst>
  </p:cSld>
  <p:clrMapOvr>
    <a:masterClrMapping/>
  </p:clrMapOvr>
  <p:transition>
    <p:push dir="u"/>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P Level 4 - Description">
    <p:spTree>
      <p:nvGrpSpPr>
        <p:cNvPr id="1" name=""/>
        <p:cNvGrpSpPr/>
        <p:nvPr/>
      </p:nvGrpSpPr>
      <p:grpSpPr>
        <a:xfrm>
          <a:off x="0" y="0"/>
          <a:ext cx="0" cy="0"/>
          <a:chOff x="0" y="0"/>
          <a:chExt cx="0" cy="0"/>
        </a:xfrm>
      </p:grpSpPr>
      <p:sp>
        <p:nvSpPr>
          <p:cNvPr id="24" name="Rectangle 23"/>
          <p:cNvSpPr/>
          <p:nvPr/>
        </p:nvSpPr>
        <p:spPr>
          <a:xfrm>
            <a:off x="1295400" y="4552950"/>
            <a:ext cx="3657600" cy="590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r>
              <a:rPr lang="en-US" dirty="0"/>
              <a:t>© 2019 Eaton. All Rights Reserved</a:t>
            </a:r>
          </a:p>
        </p:txBody>
      </p:sp>
      <p:sp>
        <p:nvSpPr>
          <p:cNvPr id="6" name="Slide Number Placeholder 5"/>
          <p:cNvSpPr>
            <a:spLocks noGrp="1"/>
          </p:cNvSpPr>
          <p:nvPr>
            <p:ph type="sldNum" sz="quarter" idx="12"/>
          </p:nvPr>
        </p:nvSpPr>
        <p:spPr/>
        <p:txBody>
          <a:bodyPr/>
          <a:lstStyle/>
          <a:p>
            <a:fld id="{B5530716-36E6-40F8-9830-ED96CA7196A9}" type="slidenum">
              <a:rPr lang="en-US" smtClean="0"/>
              <a:t>‹#›</a:t>
            </a:fld>
            <a:endParaRPr lang="en-US" dirty="0"/>
          </a:p>
        </p:txBody>
      </p:sp>
      <p:grpSp>
        <p:nvGrpSpPr>
          <p:cNvPr id="3" name="Group 2"/>
          <p:cNvGrpSpPr/>
          <p:nvPr/>
        </p:nvGrpSpPr>
        <p:grpSpPr>
          <a:xfrm>
            <a:off x="2901712" y="1188303"/>
            <a:ext cx="3340576" cy="850047"/>
            <a:chOff x="3124200" y="1188303"/>
            <a:chExt cx="3340576" cy="850047"/>
          </a:xfrm>
        </p:grpSpPr>
        <p:sp>
          <p:nvSpPr>
            <p:cNvPr id="14" name="TextBox 13"/>
            <p:cNvSpPr txBox="1"/>
            <p:nvPr userDrawn="1"/>
          </p:nvSpPr>
          <p:spPr>
            <a:xfrm>
              <a:off x="4603625" y="1321468"/>
              <a:ext cx="1861151" cy="584775"/>
            </a:xfrm>
            <a:prstGeom prst="rect">
              <a:avLst/>
            </a:prstGeom>
            <a:noFill/>
          </p:spPr>
          <p:txBody>
            <a:bodyPr wrap="none" rtlCol="0">
              <a:spAutoFit/>
            </a:bodyPr>
            <a:lstStyle/>
            <a:p>
              <a:r>
                <a:rPr lang="en-US" sz="3200" dirty="0">
                  <a:solidFill>
                    <a:srgbClr val="00416E"/>
                  </a:solidFill>
                </a:rPr>
                <a:t>Restricted</a:t>
              </a:r>
            </a:p>
          </p:txBody>
        </p:sp>
        <p:sp>
          <p:nvSpPr>
            <p:cNvPr id="15" name="Oval 14"/>
            <p:cNvSpPr/>
            <p:nvPr userDrawn="1"/>
          </p:nvSpPr>
          <p:spPr>
            <a:xfrm>
              <a:off x="3714510" y="1203733"/>
              <a:ext cx="834617" cy="834617"/>
            </a:xfrm>
            <a:prstGeom prst="ellipse">
              <a:avLst/>
            </a:prstGeom>
            <a:solidFill>
              <a:srgbClr val="004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3872310" y="1188303"/>
              <a:ext cx="497252" cy="830997"/>
            </a:xfrm>
            <a:prstGeom prst="rect">
              <a:avLst/>
            </a:prstGeom>
            <a:noFill/>
          </p:spPr>
          <p:txBody>
            <a:bodyPr wrap="none" rtlCol="0">
              <a:spAutoFit/>
            </a:bodyPr>
            <a:lstStyle/>
            <a:p>
              <a:r>
                <a:rPr lang="en-US" sz="4800" dirty="0">
                  <a:solidFill>
                    <a:schemeClr val="bg1"/>
                  </a:solidFill>
                </a:rPr>
                <a:t>4</a:t>
              </a:r>
            </a:p>
          </p:txBody>
        </p:sp>
        <p:sp>
          <p:nvSpPr>
            <p:cNvPr id="17" name="TextBox 16"/>
            <p:cNvSpPr txBox="1"/>
            <p:nvPr userDrawn="1"/>
          </p:nvSpPr>
          <p:spPr>
            <a:xfrm>
              <a:off x="3124200" y="1200395"/>
              <a:ext cx="619080" cy="830997"/>
            </a:xfrm>
            <a:prstGeom prst="rect">
              <a:avLst/>
            </a:prstGeom>
            <a:noFill/>
          </p:spPr>
          <p:txBody>
            <a:bodyPr wrap="none" rtlCol="0">
              <a:spAutoFit/>
            </a:bodyPr>
            <a:lstStyle/>
            <a:p>
              <a:r>
                <a:rPr lang="en-US" sz="4800" spc="-150" dirty="0">
                  <a:solidFill>
                    <a:srgbClr val="00416E"/>
                  </a:solidFill>
                </a:rPr>
                <a:t>IP</a:t>
              </a:r>
            </a:p>
          </p:txBody>
        </p:sp>
      </p:grpSp>
      <p:sp>
        <p:nvSpPr>
          <p:cNvPr id="18" name="TextBox 17"/>
          <p:cNvSpPr txBox="1"/>
          <p:nvPr/>
        </p:nvSpPr>
        <p:spPr>
          <a:xfrm>
            <a:off x="609600" y="2266950"/>
            <a:ext cx="7924800" cy="2308324"/>
          </a:xfrm>
          <a:prstGeom prst="rect">
            <a:avLst/>
          </a:prstGeom>
          <a:noFill/>
        </p:spPr>
        <p:txBody>
          <a:bodyPr wrap="square" rtlCol="0">
            <a:spAutoFit/>
          </a:bodyPr>
          <a:lstStyle/>
          <a:p>
            <a:pPr lvl="0" algn="ctr"/>
            <a:r>
              <a:rPr lang="en-US" sz="1600" dirty="0">
                <a:solidFill>
                  <a:schemeClr val="tx1">
                    <a:lumMod val="75000"/>
                  </a:schemeClr>
                </a:solidFill>
              </a:rPr>
              <a:t>​Information whose unauthorized disclosure or destruction would result in severe damage, provide significant advantage to a competitor, or cause penalties to Eaton, its customers, or employees, and/or cause significant impact to Eaton systems and business operation. </a:t>
            </a:r>
          </a:p>
          <a:p>
            <a:pPr lvl="0" algn="ctr"/>
            <a:r>
              <a:rPr lang="en-US" sz="1600" baseline="0" dirty="0">
                <a:solidFill>
                  <a:schemeClr val="tx1">
                    <a:lumMod val="75000"/>
                  </a:schemeClr>
                </a:solidFill>
              </a:rPr>
              <a:t> </a:t>
            </a:r>
            <a:endParaRPr lang="en-US" sz="1600" dirty="0">
              <a:solidFill>
                <a:schemeClr val="tx1">
                  <a:lumMod val="75000"/>
                </a:schemeClr>
              </a:solidFill>
            </a:endParaRPr>
          </a:p>
          <a:p>
            <a:pPr lvl="0" algn="ctr"/>
            <a:r>
              <a:rPr lang="en-US" sz="1600" dirty="0">
                <a:solidFill>
                  <a:schemeClr val="tx1">
                    <a:lumMod val="75000"/>
                  </a:schemeClr>
                </a:solidFill>
              </a:rPr>
              <a:t>Information should be restricted for to those with an explicit, predetermined stringent business need-to-know, or required by law or court order.</a:t>
            </a:r>
          </a:p>
          <a:p>
            <a:pPr lvl="0" algn="ctr"/>
            <a:r>
              <a:rPr lang="en-US" sz="1600" dirty="0">
                <a:solidFill>
                  <a:schemeClr val="tx1">
                    <a:lumMod val="75000"/>
                  </a:schemeClr>
                </a:solidFill>
              </a:rPr>
              <a:t> </a:t>
            </a:r>
          </a:p>
          <a:p>
            <a:pPr lvl="0" algn="ctr"/>
            <a:r>
              <a:rPr lang="en-US" sz="1600" dirty="0">
                <a:solidFill>
                  <a:schemeClr val="tx1">
                    <a:lumMod val="75000"/>
                  </a:schemeClr>
                </a:solidFill>
              </a:rPr>
              <a:t>Access should be given on a per-user basis, and the data should be grouped using recommended data characteristics only.</a:t>
            </a:r>
          </a:p>
        </p:txBody>
      </p:sp>
      <p:grpSp>
        <p:nvGrpSpPr>
          <p:cNvPr id="19" name="ipGroup4"/>
          <p:cNvGrpSpPr/>
          <p:nvPr/>
        </p:nvGrpSpPr>
        <p:grpSpPr>
          <a:xfrm>
            <a:off x="1334353" y="4726413"/>
            <a:ext cx="1068469" cy="310677"/>
            <a:chOff x="3276600" y="4678090"/>
            <a:chExt cx="1068469" cy="310677"/>
          </a:xfrm>
        </p:grpSpPr>
        <p:sp>
          <p:nvSpPr>
            <p:cNvPr id="20" name="TextBox 19"/>
            <p:cNvSpPr txBox="1"/>
            <p:nvPr userDrawn="1"/>
          </p:nvSpPr>
          <p:spPr>
            <a:xfrm>
              <a:off x="3631412" y="4710027"/>
              <a:ext cx="713657" cy="246221"/>
            </a:xfrm>
            <a:prstGeom prst="rect">
              <a:avLst/>
            </a:prstGeom>
            <a:noFill/>
          </p:spPr>
          <p:txBody>
            <a:bodyPr wrap="none" rtlCol="0">
              <a:spAutoFit/>
            </a:bodyPr>
            <a:lstStyle/>
            <a:p>
              <a:r>
                <a:rPr lang="en-US" sz="1000" dirty="0">
                  <a:solidFill>
                    <a:srgbClr val="00416E"/>
                  </a:solidFill>
                </a:rPr>
                <a:t>Restricted</a:t>
              </a:r>
            </a:p>
          </p:txBody>
        </p:sp>
        <p:sp>
          <p:nvSpPr>
            <p:cNvPr id="21" name="Oval 20"/>
            <p:cNvSpPr/>
            <p:nvPr userDrawn="1"/>
          </p:nvSpPr>
          <p:spPr>
            <a:xfrm>
              <a:off x="3491275" y="4732397"/>
              <a:ext cx="200167" cy="200167"/>
            </a:xfrm>
            <a:prstGeom prst="ellipse">
              <a:avLst/>
            </a:prstGeom>
            <a:solidFill>
              <a:srgbClr val="004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3456020" y="4678090"/>
              <a:ext cx="276038" cy="307777"/>
            </a:xfrm>
            <a:prstGeom prst="rect">
              <a:avLst/>
            </a:prstGeom>
            <a:noFill/>
          </p:spPr>
          <p:txBody>
            <a:bodyPr wrap="none" rtlCol="0">
              <a:spAutoFit/>
            </a:bodyPr>
            <a:lstStyle/>
            <a:p>
              <a:r>
                <a:rPr lang="en-US" sz="1400" dirty="0">
                  <a:solidFill>
                    <a:schemeClr val="bg1"/>
                  </a:solidFill>
                </a:rPr>
                <a:t>4</a:t>
              </a:r>
            </a:p>
          </p:txBody>
        </p:sp>
        <p:sp>
          <p:nvSpPr>
            <p:cNvPr id="23" name="TextBox 22"/>
            <p:cNvSpPr txBox="1"/>
            <p:nvPr userDrawn="1"/>
          </p:nvSpPr>
          <p:spPr>
            <a:xfrm>
              <a:off x="3276600" y="4680990"/>
              <a:ext cx="284052" cy="307777"/>
            </a:xfrm>
            <a:prstGeom prst="rect">
              <a:avLst/>
            </a:prstGeom>
            <a:noFill/>
          </p:spPr>
          <p:txBody>
            <a:bodyPr wrap="none" rtlCol="0">
              <a:spAutoFit/>
            </a:bodyPr>
            <a:lstStyle/>
            <a:p>
              <a:r>
                <a:rPr lang="en-US" sz="1400" spc="-150" dirty="0">
                  <a:solidFill>
                    <a:srgbClr val="00416E"/>
                  </a:solidFill>
                </a:rPr>
                <a:t>IP</a:t>
              </a:r>
            </a:p>
          </p:txBody>
        </p:sp>
      </p:grpSp>
      <p:sp>
        <p:nvSpPr>
          <p:cNvPr id="25" name="TextBox 24"/>
          <p:cNvSpPr txBox="1"/>
          <p:nvPr/>
        </p:nvSpPr>
        <p:spPr>
          <a:xfrm>
            <a:off x="908353" y="275167"/>
            <a:ext cx="5257800" cy="400110"/>
          </a:xfrm>
          <a:prstGeom prst="rect">
            <a:avLst/>
          </a:prstGeom>
          <a:noFill/>
        </p:spPr>
        <p:txBody>
          <a:bodyPr wrap="square" rtlCol="0">
            <a:spAutoFit/>
          </a:bodyPr>
          <a:lstStyle/>
          <a:p>
            <a:r>
              <a:rPr lang="en-US" sz="2000" dirty="0">
                <a:solidFill>
                  <a:srgbClr val="182028"/>
                </a:solidFill>
              </a:rPr>
              <a:t>Intellectual Property Level 4</a:t>
            </a:r>
          </a:p>
        </p:txBody>
      </p:sp>
      <p:sp>
        <p:nvSpPr>
          <p:cNvPr id="27" name="TextBox 26"/>
          <p:cNvSpPr txBox="1"/>
          <p:nvPr/>
        </p:nvSpPr>
        <p:spPr>
          <a:xfrm>
            <a:off x="914400" y="68818"/>
            <a:ext cx="6096000" cy="338554"/>
          </a:xfrm>
          <a:prstGeom prst="rect">
            <a:avLst/>
          </a:prstGeom>
          <a:noFill/>
        </p:spPr>
        <p:txBody>
          <a:bodyPr wrap="square" rtlCol="0">
            <a:spAutoFit/>
          </a:bodyPr>
          <a:lstStyle/>
          <a:p>
            <a:r>
              <a:rPr lang="en-US" sz="1600" b="0" dirty="0">
                <a:solidFill>
                  <a:srgbClr val="2E3E4D"/>
                </a:solidFill>
                <a:latin typeface="Calibri Light"/>
                <a:ea typeface="Open Sans Semibold" panose="020B0706030804020204" pitchFamily="34" charset="0"/>
                <a:cs typeface="Calibri Light"/>
              </a:rPr>
              <a:t>Cybersecurity Center</a:t>
            </a:r>
            <a:r>
              <a:rPr lang="en-US" sz="1600" b="0" baseline="0" dirty="0">
                <a:solidFill>
                  <a:srgbClr val="2E3E4D"/>
                </a:solidFill>
                <a:latin typeface="Calibri Light"/>
                <a:ea typeface="Open Sans Semibold" panose="020B0706030804020204" pitchFamily="34" charset="0"/>
                <a:cs typeface="Calibri Light"/>
              </a:rPr>
              <a:t> of Excellence</a:t>
            </a:r>
            <a:endParaRPr lang="en-US" sz="1600" b="0" dirty="0">
              <a:solidFill>
                <a:srgbClr val="2E3E4D"/>
              </a:solidFill>
              <a:latin typeface="Calibri Light"/>
              <a:ea typeface="Open Sans Semibold" panose="020B0706030804020204" pitchFamily="34" charset="0"/>
              <a:cs typeface="Calibri Light"/>
            </a:endParaRPr>
          </a:p>
        </p:txBody>
      </p:sp>
    </p:spTree>
    <p:extLst>
      <p:ext uri="{BB962C8B-B14F-4D97-AF65-F5344CB8AC3E}">
        <p14:creationId xmlns:p14="http://schemas.microsoft.com/office/powerpoint/2010/main" val="4086945755"/>
      </p:ext>
    </p:extLst>
  </p:cSld>
  <p:clrMapOvr>
    <a:masterClrMapping/>
  </p:clrMapOvr>
  <p:transition>
    <p:push dir="u"/>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736389" y="0"/>
            <a:ext cx="8407611" cy="74295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38616" y="0"/>
            <a:ext cx="6071784"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30427"/>
            <a:ext cx="8229600" cy="35415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867400" y="4743450"/>
            <a:ext cx="2895600" cy="273844"/>
          </a:xfrm>
          <a:prstGeom prst="rect">
            <a:avLst/>
          </a:prstGeom>
        </p:spPr>
        <p:txBody>
          <a:bodyPr vert="horz" lIns="91440" tIns="45720" rIns="91440" bIns="45720" rtlCol="0" anchor="ctr"/>
          <a:lstStyle>
            <a:lvl1pPr algn="r">
              <a:defRPr sz="900">
                <a:solidFill>
                  <a:srgbClr val="2E3E4D"/>
                </a:solidFill>
                <a:latin typeface="Calibri Light" panose="020F0302020204030204" pitchFamily="34" charset="0"/>
                <a:ea typeface="Open Sans Light" panose="020B0306030504020204" pitchFamily="34" charset="0"/>
                <a:cs typeface="Open Sans Light" panose="020B0306030504020204" pitchFamily="34" charset="0"/>
              </a:defRPr>
            </a:lvl1pPr>
          </a:lstStyle>
          <a:p>
            <a:r>
              <a:rPr lang="en-US" dirty="0"/>
              <a:t>© </a:t>
            </a:r>
            <a:r>
              <a:rPr lang="is-IS" dirty="0"/>
              <a:t>2019</a:t>
            </a:r>
            <a:r>
              <a:rPr lang="en-US" dirty="0"/>
              <a:t> Eaton. All Rights Reserved</a:t>
            </a:r>
          </a:p>
        </p:txBody>
      </p:sp>
      <p:sp>
        <p:nvSpPr>
          <p:cNvPr id="6" name="Slide Number Placeholder 5"/>
          <p:cNvSpPr>
            <a:spLocks noGrp="1"/>
          </p:cNvSpPr>
          <p:nvPr>
            <p:ph type="sldNum" sz="quarter" idx="4"/>
          </p:nvPr>
        </p:nvSpPr>
        <p:spPr>
          <a:xfrm>
            <a:off x="7010400" y="234553"/>
            <a:ext cx="1706880" cy="273844"/>
          </a:xfrm>
          <a:prstGeom prst="rect">
            <a:avLst/>
          </a:prstGeom>
        </p:spPr>
        <p:txBody>
          <a:bodyPr vert="horz" lIns="91440" tIns="45720" rIns="91440" bIns="45720" rtlCol="0" anchor="ctr"/>
          <a:lstStyle>
            <a:lvl1pPr algn="r">
              <a:defRPr sz="1600">
                <a:solidFill>
                  <a:srgbClr val="2E3E4D"/>
                </a:solidFill>
                <a:latin typeface="Calibri Light" panose="020F0302020204030204" pitchFamily="34" charset="0"/>
                <a:ea typeface="Open Sans Light" panose="020B0306030504020204" pitchFamily="34" charset="0"/>
                <a:cs typeface="Open Sans Light" panose="020B0306030504020204" pitchFamily="34" charset="0"/>
              </a:defRPr>
            </a:lvl1pPr>
          </a:lstStyle>
          <a:p>
            <a:fld id="{B5530716-36E6-40F8-9830-ED96CA7196A9}" type="slidenum">
              <a:rPr lang="en-US" smtClean="0"/>
              <a:t>‹#›</a:t>
            </a:fld>
            <a:endParaRPr lang="en-US" dirty="0"/>
          </a:p>
        </p:txBody>
      </p:sp>
      <p:grpSp>
        <p:nvGrpSpPr>
          <p:cNvPr id="15" name="Group 10"/>
          <p:cNvGrpSpPr>
            <a:grpSpLocks noChangeAspect="1"/>
          </p:cNvGrpSpPr>
          <p:nvPr/>
        </p:nvGrpSpPr>
        <p:grpSpPr bwMode="auto">
          <a:xfrm>
            <a:off x="457201" y="4776788"/>
            <a:ext cx="758922" cy="221629"/>
            <a:chOff x="1845" y="1827"/>
            <a:chExt cx="2070" cy="666"/>
          </a:xfrm>
        </p:grpSpPr>
        <p:sp>
          <p:nvSpPr>
            <p:cNvPr id="16" name="AutoShape 9"/>
            <p:cNvSpPr>
              <a:spLocks noChangeAspect="1" noChangeArrowheads="1" noTextEdit="1"/>
            </p:cNvSpPr>
            <p:nvPr userDrawn="1"/>
          </p:nvSpPr>
          <p:spPr bwMode="auto">
            <a:xfrm>
              <a:off x="1845" y="1827"/>
              <a:ext cx="2070"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userDrawn="1"/>
          </p:nvSpPr>
          <p:spPr bwMode="auto">
            <a:xfrm>
              <a:off x="1845" y="1827"/>
              <a:ext cx="1529" cy="415"/>
            </a:xfrm>
            <a:custGeom>
              <a:avLst/>
              <a:gdLst>
                <a:gd name="T0" fmla="*/ 70 w 215"/>
                <a:gd name="T1" fmla="*/ 11 h 58"/>
                <a:gd name="T2" fmla="*/ 75 w 215"/>
                <a:gd name="T3" fmla="*/ 30 h 58"/>
                <a:gd name="T4" fmla="*/ 64 w 215"/>
                <a:gd name="T5" fmla="*/ 30 h 58"/>
                <a:gd name="T6" fmla="*/ 70 w 215"/>
                <a:gd name="T7" fmla="*/ 11 h 58"/>
                <a:gd name="T8" fmla="*/ 60 w 215"/>
                <a:gd name="T9" fmla="*/ 43 h 58"/>
                <a:gd name="T10" fmla="*/ 55 w 215"/>
                <a:gd name="T11" fmla="*/ 58 h 58"/>
                <a:gd name="T12" fmla="*/ 83 w 215"/>
                <a:gd name="T13" fmla="*/ 58 h 58"/>
                <a:gd name="T14" fmla="*/ 79 w 215"/>
                <a:gd name="T15" fmla="*/ 43 h 58"/>
                <a:gd name="T16" fmla="*/ 60 w 215"/>
                <a:gd name="T17" fmla="*/ 43 h 58"/>
                <a:gd name="T18" fmla="*/ 133 w 215"/>
                <a:gd name="T19" fmla="*/ 0 h 58"/>
                <a:gd name="T20" fmla="*/ 79 w 215"/>
                <a:gd name="T21" fmla="*/ 0 h 58"/>
                <a:gd name="T22" fmla="*/ 79 w 215"/>
                <a:gd name="T23" fmla="*/ 16 h 58"/>
                <a:gd name="T24" fmla="*/ 96 w 215"/>
                <a:gd name="T25" fmla="*/ 16 h 58"/>
                <a:gd name="T26" fmla="*/ 96 w 215"/>
                <a:gd name="T27" fmla="*/ 58 h 58"/>
                <a:gd name="T28" fmla="*/ 123 w 215"/>
                <a:gd name="T29" fmla="*/ 58 h 58"/>
                <a:gd name="T30" fmla="*/ 110 w 215"/>
                <a:gd name="T31" fmla="*/ 31 h 58"/>
                <a:gd name="T32" fmla="*/ 133 w 215"/>
                <a:gd name="T33" fmla="*/ 0 h 58"/>
                <a:gd name="T34" fmla="*/ 142 w 215"/>
                <a:gd name="T35" fmla="*/ 43 h 58"/>
                <a:gd name="T36" fmla="*/ 153 w 215"/>
                <a:gd name="T37" fmla="*/ 31 h 58"/>
                <a:gd name="T38" fmla="*/ 142 w 215"/>
                <a:gd name="T39" fmla="*/ 19 h 58"/>
                <a:gd name="T40" fmla="*/ 131 w 215"/>
                <a:gd name="T41" fmla="*/ 31 h 58"/>
                <a:gd name="T42" fmla="*/ 142 w 215"/>
                <a:gd name="T43" fmla="*/ 43 h 58"/>
                <a:gd name="T44" fmla="*/ 198 w 215"/>
                <a:gd name="T45" fmla="*/ 37 h 58"/>
                <a:gd name="T46" fmla="*/ 187 w 215"/>
                <a:gd name="T47" fmla="*/ 0 h 58"/>
                <a:gd name="T48" fmla="*/ 159 w 215"/>
                <a:gd name="T49" fmla="*/ 0 h 58"/>
                <a:gd name="T50" fmla="*/ 159 w 215"/>
                <a:gd name="T51" fmla="*/ 58 h 58"/>
                <a:gd name="T52" fmla="*/ 177 w 215"/>
                <a:gd name="T53" fmla="*/ 58 h 58"/>
                <a:gd name="T54" fmla="*/ 177 w 215"/>
                <a:gd name="T55" fmla="*/ 21 h 58"/>
                <a:gd name="T56" fmla="*/ 177 w 215"/>
                <a:gd name="T57" fmla="*/ 21 h 58"/>
                <a:gd name="T58" fmla="*/ 187 w 215"/>
                <a:gd name="T59" fmla="*/ 58 h 58"/>
                <a:gd name="T60" fmla="*/ 215 w 215"/>
                <a:gd name="T61" fmla="*/ 58 h 58"/>
                <a:gd name="T62" fmla="*/ 215 w 215"/>
                <a:gd name="T63" fmla="*/ 0 h 58"/>
                <a:gd name="T64" fmla="*/ 198 w 215"/>
                <a:gd name="T65" fmla="*/ 0 h 58"/>
                <a:gd name="T66" fmla="*/ 198 w 215"/>
                <a:gd name="T67" fmla="*/ 37 h 58"/>
                <a:gd name="T68" fmla="*/ 33 w 215"/>
                <a:gd name="T69" fmla="*/ 58 h 58"/>
                <a:gd name="T70" fmla="*/ 38 w 215"/>
                <a:gd name="T71" fmla="*/ 42 h 58"/>
                <a:gd name="T72" fmla="*/ 20 w 215"/>
                <a:gd name="T73" fmla="*/ 42 h 58"/>
                <a:gd name="T74" fmla="*/ 20 w 215"/>
                <a:gd name="T75" fmla="*/ 37 h 58"/>
                <a:gd name="T76" fmla="*/ 40 w 215"/>
                <a:gd name="T77" fmla="*/ 37 h 58"/>
                <a:gd name="T78" fmla="*/ 45 w 215"/>
                <a:gd name="T79" fmla="*/ 21 h 58"/>
                <a:gd name="T80" fmla="*/ 20 w 215"/>
                <a:gd name="T81" fmla="*/ 21 h 58"/>
                <a:gd name="T82" fmla="*/ 20 w 215"/>
                <a:gd name="T83" fmla="*/ 16 h 58"/>
                <a:gd name="T84" fmla="*/ 46 w 215"/>
                <a:gd name="T85" fmla="*/ 16 h 58"/>
                <a:gd name="T86" fmla="*/ 51 w 215"/>
                <a:gd name="T87" fmla="*/ 0 h 58"/>
                <a:gd name="T88" fmla="*/ 0 w 215"/>
                <a:gd name="T89" fmla="*/ 0 h 58"/>
                <a:gd name="T90" fmla="*/ 0 w 215"/>
                <a:gd name="T91" fmla="*/ 58 h 58"/>
                <a:gd name="T92" fmla="*/ 33 w 215"/>
                <a:gd name="T9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5" h="58">
                  <a:moveTo>
                    <a:pt x="70" y="11"/>
                  </a:moveTo>
                  <a:cubicBezTo>
                    <a:pt x="75" y="30"/>
                    <a:pt x="75" y="30"/>
                    <a:pt x="75" y="30"/>
                  </a:cubicBezTo>
                  <a:cubicBezTo>
                    <a:pt x="64" y="30"/>
                    <a:pt x="64" y="30"/>
                    <a:pt x="64" y="30"/>
                  </a:cubicBezTo>
                  <a:lnTo>
                    <a:pt x="70" y="11"/>
                  </a:lnTo>
                  <a:close/>
                  <a:moveTo>
                    <a:pt x="60" y="43"/>
                  </a:moveTo>
                  <a:cubicBezTo>
                    <a:pt x="55" y="58"/>
                    <a:pt x="55" y="58"/>
                    <a:pt x="55" y="58"/>
                  </a:cubicBezTo>
                  <a:cubicBezTo>
                    <a:pt x="83" y="58"/>
                    <a:pt x="83" y="58"/>
                    <a:pt x="83" y="58"/>
                  </a:cubicBezTo>
                  <a:cubicBezTo>
                    <a:pt x="79" y="43"/>
                    <a:pt x="79" y="43"/>
                    <a:pt x="79" y="43"/>
                  </a:cubicBezTo>
                  <a:lnTo>
                    <a:pt x="60" y="43"/>
                  </a:lnTo>
                  <a:close/>
                  <a:moveTo>
                    <a:pt x="133" y="0"/>
                  </a:moveTo>
                  <a:cubicBezTo>
                    <a:pt x="79" y="0"/>
                    <a:pt x="79" y="0"/>
                    <a:pt x="79" y="0"/>
                  </a:cubicBezTo>
                  <a:cubicBezTo>
                    <a:pt x="79" y="16"/>
                    <a:pt x="79" y="16"/>
                    <a:pt x="79" y="16"/>
                  </a:cubicBezTo>
                  <a:cubicBezTo>
                    <a:pt x="96" y="16"/>
                    <a:pt x="96" y="16"/>
                    <a:pt x="96" y="16"/>
                  </a:cubicBezTo>
                  <a:cubicBezTo>
                    <a:pt x="96" y="58"/>
                    <a:pt x="96" y="58"/>
                    <a:pt x="96" y="58"/>
                  </a:cubicBezTo>
                  <a:cubicBezTo>
                    <a:pt x="123" y="58"/>
                    <a:pt x="123" y="58"/>
                    <a:pt x="123" y="58"/>
                  </a:cubicBezTo>
                  <a:cubicBezTo>
                    <a:pt x="122" y="57"/>
                    <a:pt x="110" y="48"/>
                    <a:pt x="110" y="31"/>
                  </a:cubicBezTo>
                  <a:cubicBezTo>
                    <a:pt x="110" y="17"/>
                    <a:pt x="119" y="3"/>
                    <a:pt x="133" y="0"/>
                  </a:cubicBezTo>
                  <a:moveTo>
                    <a:pt x="142" y="43"/>
                  </a:moveTo>
                  <a:cubicBezTo>
                    <a:pt x="148" y="43"/>
                    <a:pt x="153" y="38"/>
                    <a:pt x="153" y="31"/>
                  </a:cubicBezTo>
                  <a:cubicBezTo>
                    <a:pt x="153" y="25"/>
                    <a:pt x="148" y="19"/>
                    <a:pt x="142" y="19"/>
                  </a:cubicBezTo>
                  <a:cubicBezTo>
                    <a:pt x="136" y="19"/>
                    <a:pt x="131" y="25"/>
                    <a:pt x="131" y="31"/>
                  </a:cubicBezTo>
                  <a:cubicBezTo>
                    <a:pt x="131" y="38"/>
                    <a:pt x="135" y="43"/>
                    <a:pt x="142" y="43"/>
                  </a:cubicBezTo>
                  <a:moveTo>
                    <a:pt x="198" y="37"/>
                  </a:moveTo>
                  <a:cubicBezTo>
                    <a:pt x="187" y="0"/>
                    <a:pt x="187" y="0"/>
                    <a:pt x="187" y="0"/>
                  </a:cubicBezTo>
                  <a:cubicBezTo>
                    <a:pt x="159" y="0"/>
                    <a:pt x="159" y="0"/>
                    <a:pt x="159" y="0"/>
                  </a:cubicBezTo>
                  <a:cubicBezTo>
                    <a:pt x="159" y="58"/>
                    <a:pt x="159" y="58"/>
                    <a:pt x="159" y="58"/>
                  </a:cubicBezTo>
                  <a:cubicBezTo>
                    <a:pt x="177" y="58"/>
                    <a:pt x="177" y="58"/>
                    <a:pt x="177" y="58"/>
                  </a:cubicBezTo>
                  <a:cubicBezTo>
                    <a:pt x="177" y="21"/>
                    <a:pt x="177" y="21"/>
                    <a:pt x="177" y="21"/>
                  </a:cubicBezTo>
                  <a:cubicBezTo>
                    <a:pt x="177" y="21"/>
                    <a:pt x="177" y="21"/>
                    <a:pt x="177" y="21"/>
                  </a:cubicBezTo>
                  <a:cubicBezTo>
                    <a:pt x="187" y="58"/>
                    <a:pt x="187" y="58"/>
                    <a:pt x="187" y="58"/>
                  </a:cubicBezTo>
                  <a:cubicBezTo>
                    <a:pt x="215" y="58"/>
                    <a:pt x="215" y="58"/>
                    <a:pt x="215" y="58"/>
                  </a:cubicBezTo>
                  <a:cubicBezTo>
                    <a:pt x="215" y="0"/>
                    <a:pt x="215" y="0"/>
                    <a:pt x="215" y="0"/>
                  </a:cubicBezTo>
                  <a:cubicBezTo>
                    <a:pt x="198" y="0"/>
                    <a:pt x="198" y="0"/>
                    <a:pt x="198" y="0"/>
                  </a:cubicBezTo>
                  <a:cubicBezTo>
                    <a:pt x="198" y="37"/>
                    <a:pt x="198" y="37"/>
                    <a:pt x="198" y="37"/>
                  </a:cubicBezTo>
                  <a:close/>
                  <a:moveTo>
                    <a:pt x="33" y="58"/>
                  </a:moveTo>
                  <a:cubicBezTo>
                    <a:pt x="38" y="42"/>
                    <a:pt x="38" y="42"/>
                    <a:pt x="38" y="42"/>
                  </a:cubicBezTo>
                  <a:cubicBezTo>
                    <a:pt x="20" y="42"/>
                    <a:pt x="20" y="42"/>
                    <a:pt x="20" y="42"/>
                  </a:cubicBezTo>
                  <a:cubicBezTo>
                    <a:pt x="20" y="37"/>
                    <a:pt x="20" y="37"/>
                    <a:pt x="20" y="37"/>
                  </a:cubicBezTo>
                  <a:cubicBezTo>
                    <a:pt x="40" y="37"/>
                    <a:pt x="40" y="37"/>
                    <a:pt x="40" y="37"/>
                  </a:cubicBezTo>
                  <a:cubicBezTo>
                    <a:pt x="45" y="21"/>
                    <a:pt x="45" y="21"/>
                    <a:pt x="45" y="21"/>
                  </a:cubicBezTo>
                  <a:cubicBezTo>
                    <a:pt x="20" y="21"/>
                    <a:pt x="20" y="21"/>
                    <a:pt x="20" y="21"/>
                  </a:cubicBezTo>
                  <a:cubicBezTo>
                    <a:pt x="20" y="16"/>
                    <a:pt x="20" y="16"/>
                    <a:pt x="20" y="16"/>
                  </a:cubicBezTo>
                  <a:cubicBezTo>
                    <a:pt x="46" y="16"/>
                    <a:pt x="46" y="16"/>
                    <a:pt x="46" y="16"/>
                  </a:cubicBezTo>
                  <a:cubicBezTo>
                    <a:pt x="51" y="0"/>
                    <a:pt x="51" y="0"/>
                    <a:pt x="51" y="0"/>
                  </a:cubicBezTo>
                  <a:cubicBezTo>
                    <a:pt x="0" y="0"/>
                    <a:pt x="0" y="0"/>
                    <a:pt x="0" y="0"/>
                  </a:cubicBezTo>
                  <a:cubicBezTo>
                    <a:pt x="0" y="58"/>
                    <a:pt x="0" y="58"/>
                    <a:pt x="0" y="58"/>
                  </a:cubicBezTo>
                  <a:lnTo>
                    <a:pt x="33" y="58"/>
                  </a:lnTo>
                  <a:close/>
                </a:path>
              </a:pathLst>
            </a:custGeom>
            <a:solidFill>
              <a:srgbClr val="007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noEditPoints="1"/>
            </p:cNvSpPr>
            <p:nvPr userDrawn="1"/>
          </p:nvSpPr>
          <p:spPr bwMode="auto">
            <a:xfrm>
              <a:off x="2179" y="2343"/>
              <a:ext cx="86" cy="114"/>
            </a:xfrm>
            <a:custGeom>
              <a:avLst/>
              <a:gdLst>
                <a:gd name="T0" fmla="*/ 4 w 12"/>
                <a:gd name="T1" fmla="*/ 0 h 16"/>
                <a:gd name="T2" fmla="*/ 8 w 12"/>
                <a:gd name="T3" fmla="*/ 0 h 16"/>
                <a:gd name="T4" fmla="*/ 11 w 12"/>
                <a:gd name="T5" fmla="*/ 4 h 16"/>
                <a:gd name="T6" fmla="*/ 6 w 12"/>
                <a:gd name="T7" fmla="*/ 9 h 16"/>
                <a:gd name="T8" fmla="*/ 3 w 12"/>
                <a:gd name="T9" fmla="*/ 9 h 16"/>
                <a:gd name="T10" fmla="*/ 2 w 12"/>
                <a:gd name="T11" fmla="*/ 16 h 16"/>
                <a:gd name="T12" fmla="*/ 0 w 12"/>
                <a:gd name="T13" fmla="*/ 16 h 16"/>
                <a:gd name="T14" fmla="*/ 4 w 12"/>
                <a:gd name="T15" fmla="*/ 0 h 16"/>
                <a:gd name="T16" fmla="*/ 3 w 12"/>
                <a:gd name="T17" fmla="*/ 8 h 16"/>
                <a:gd name="T18" fmla="*/ 6 w 12"/>
                <a:gd name="T19" fmla="*/ 8 h 16"/>
                <a:gd name="T20" fmla="*/ 9 w 12"/>
                <a:gd name="T21" fmla="*/ 4 h 16"/>
                <a:gd name="T22" fmla="*/ 7 w 12"/>
                <a:gd name="T23" fmla="*/ 1 h 16"/>
                <a:gd name="T24" fmla="*/ 5 w 12"/>
                <a:gd name="T25" fmla="*/ 1 h 16"/>
                <a:gd name="T26" fmla="*/ 3 w 12"/>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6">
                  <a:moveTo>
                    <a:pt x="4" y="0"/>
                  </a:moveTo>
                  <a:cubicBezTo>
                    <a:pt x="8" y="0"/>
                    <a:pt x="8" y="0"/>
                    <a:pt x="8" y="0"/>
                  </a:cubicBezTo>
                  <a:cubicBezTo>
                    <a:pt x="9" y="0"/>
                    <a:pt x="12" y="0"/>
                    <a:pt x="11" y="4"/>
                  </a:cubicBezTo>
                  <a:cubicBezTo>
                    <a:pt x="10" y="7"/>
                    <a:pt x="9" y="9"/>
                    <a:pt x="6" y="9"/>
                  </a:cubicBezTo>
                  <a:cubicBezTo>
                    <a:pt x="3" y="9"/>
                    <a:pt x="3" y="9"/>
                    <a:pt x="3" y="9"/>
                  </a:cubicBezTo>
                  <a:cubicBezTo>
                    <a:pt x="2" y="16"/>
                    <a:pt x="2" y="16"/>
                    <a:pt x="2" y="16"/>
                  </a:cubicBezTo>
                  <a:cubicBezTo>
                    <a:pt x="0" y="16"/>
                    <a:pt x="0" y="16"/>
                    <a:pt x="0" y="16"/>
                  </a:cubicBezTo>
                  <a:lnTo>
                    <a:pt x="4" y="0"/>
                  </a:lnTo>
                  <a:close/>
                  <a:moveTo>
                    <a:pt x="3" y="8"/>
                  </a:moveTo>
                  <a:cubicBezTo>
                    <a:pt x="6" y="8"/>
                    <a:pt x="6" y="8"/>
                    <a:pt x="6" y="8"/>
                  </a:cubicBezTo>
                  <a:cubicBezTo>
                    <a:pt x="8" y="8"/>
                    <a:pt x="9" y="7"/>
                    <a:pt x="9" y="4"/>
                  </a:cubicBezTo>
                  <a:cubicBezTo>
                    <a:pt x="10" y="2"/>
                    <a:pt x="9" y="1"/>
                    <a:pt x="7" y="1"/>
                  </a:cubicBezTo>
                  <a:cubicBezTo>
                    <a:pt x="5" y="1"/>
                    <a:pt x="5" y="1"/>
                    <a:pt x="5" y="1"/>
                  </a:cubicBezTo>
                  <a:lnTo>
                    <a:pt x="3" y="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noEditPoints="1"/>
            </p:cNvSpPr>
            <p:nvPr userDrawn="1"/>
          </p:nvSpPr>
          <p:spPr bwMode="auto">
            <a:xfrm>
              <a:off x="2250" y="2378"/>
              <a:ext cx="72" cy="86"/>
            </a:xfrm>
            <a:custGeom>
              <a:avLst/>
              <a:gdLst>
                <a:gd name="T0" fmla="*/ 1 w 10"/>
                <a:gd name="T1" fmla="*/ 7 h 12"/>
                <a:gd name="T2" fmla="*/ 1 w 10"/>
                <a:gd name="T3" fmla="*/ 4 h 12"/>
                <a:gd name="T4" fmla="*/ 6 w 10"/>
                <a:gd name="T5" fmla="*/ 0 h 12"/>
                <a:gd name="T6" fmla="*/ 9 w 10"/>
                <a:gd name="T7" fmla="*/ 4 h 12"/>
                <a:gd name="T8" fmla="*/ 8 w 10"/>
                <a:gd name="T9" fmla="*/ 7 h 12"/>
                <a:gd name="T10" fmla="*/ 3 w 10"/>
                <a:gd name="T11" fmla="*/ 12 h 12"/>
                <a:gd name="T12" fmla="*/ 1 w 10"/>
                <a:gd name="T13" fmla="*/ 7 h 12"/>
                <a:gd name="T14" fmla="*/ 6 w 10"/>
                <a:gd name="T15" fmla="*/ 9 h 12"/>
                <a:gd name="T16" fmla="*/ 7 w 10"/>
                <a:gd name="T17" fmla="*/ 6 h 12"/>
                <a:gd name="T18" fmla="*/ 6 w 10"/>
                <a:gd name="T19" fmla="*/ 1 h 12"/>
                <a:gd name="T20" fmla="*/ 2 w 10"/>
                <a:gd name="T21" fmla="*/ 6 h 12"/>
                <a:gd name="T22" fmla="*/ 2 w 10"/>
                <a:gd name="T23" fmla="*/ 9 h 12"/>
                <a:gd name="T24" fmla="*/ 4 w 10"/>
                <a:gd name="T25" fmla="*/ 11 h 12"/>
                <a:gd name="T26" fmla="*/ 6 w 10"/>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1" y="7"/>
                  </a:moveTo>
                  <a:cubicBezTo>
                    <a:pt x="1" y="4"/>
                    <a:pt x="1" y="4"/>
                    <a:pt x="1" y="4"/>
                  </a:cubicBezTo>
                  <a:cubicBezTo>
                    <a:pt x="1" y="3"/>
                    <a:pt x="2" y="0"/>
                    <a:pt x="6" y="0"/>
                  </a:cubicBezTo>
                  <a:cubicBezTo>
                    <a:pt x="10" y="0"/>
                    <a:pt x="9" y="3"/>
                    <a:pt x="9" y="4"/>
                  </a:cubicBezTo>
                  <a:cubicBezTo>
                    <a:pt x="8" y="7"/>
                    <a:pt x="8" y="7"/>
                    <a:pt x="8" y="7"/>
                  </a:cubicBezTo>
                  <a:cubicBezTo>
                    <a:pt x="8" y="10"/>
                    <a:pt x="6" y="12"/>
                    <a:pt x="3" y="12"/>
                  </a:cubicBezTo>
                  <a:cubicBezTo>
                    <a:pt x="1" y="12"/>
                    <a:pt x="0" y="10"/>
                    <a:pt x="1" y="7"/>
                  </a:cubicBezTo>
                  <a:close/>
                  <a:moveTo>
                    <a:pt x="6" y="9"/>
                  </a:moveTo>
                  <a:cubicBezTo>
                    <a:pt x="7" y="9"/>
                    <a:pt x="7" y="7"/>
                    <a:pt x="7" y="6"/>
                  </a:cubicBezTo>
                  <a:cubicBezTo>
                    <a:pt x="8" y="2"/>
                    <a:pt x="8" y="1"/>
                    <a:pt x="6" y="1"/>
                  </a:cubicBezTo>
                  <a:cubicBezTo>
                    <a:pt x="4" y="1"/>
                    <a:pt x="3" y="2"/>
                    <a:pt x="2" y="6"/>
                  </a:cubicBezTo>
                  <a:cubicBezTo>
                    <a:pt x="2" y="7"/>
                    <a:pt x="2" y="9"/>
                    <a:pt x="2" y="9"/>
                  </a:cubicBezTo>
                  <a:cubicBezTo>
                    <a:pt x="2" y="9"/>
                    <a:pt x="2" y="11"/>
                    <a:pt x="4" y="11"/>
                  </a:cubicBezTo>
                  <a:cubicBezTo>
                    <a:pt x="6" y="11"/>
                    <a:pt x="6" y="9"/>
                    <a:pt x="6" y="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userDrawn="1"/>
          </p:nvSpPr>
          <p:spPr bwMode="auto">
            <a:xfrm>
              <a:off x="2329" y="2378"/>
              <a:ext cx="106" cy="79"/>
            </a:xfrm>
            <a:custGeom>
              <a:avLst/>
              <a:gdLst>
                <a:gd name="T0" fmla="*/ 0 w 106"/>
                <a:gd name="T1" fmla="*/ 0 h 79"/>
                <a:gd name="T2" fmla="*/ 7 w 106"/>
                <a:gd name="T3" fmla="*/ 0 h 79"/>
                <a:gd name="T4" fmla="*/ 14 w 106"/>
                <a:gd name="T5" fmla="*/ 72 h 79"/>
                <a:gd name="T6" fmla="*/ 14 w 106"/>
                <a:gd name="T7" fmla="*/ 72 h 79"/>
                <a:gd name="T8" fmla="*/ 42 w 106"/>
                <a:gd name="T9" fmla="*/ 0 h 79"/>
                <a:gd name="T10" fmla="*/ 57 w 106"/>
                <a:gd name="T11" fmla="*/ 0 h 79"/>
                <a:gd name="T12" fmla="*/ 57 w 106"/>
                <a:gd name="T13" fmla="*/ 72 h 79"/>
                <a:gd name="T14" fmla="*/ 64 w 106"/>
                <a:gd name="T15" fmla="*/ 72 h 79"/>
                <a:gd name="T16" fmla="*/ 92 w 106"/>
                <a:gd name="T17" fmla="*/ 0 h 79"/>
                <a:gd name="T18" fmla="*/ 106 w 106"/>
                <a:gd name="T19" fmla="*/ 0 h 79"/>
                <a:gd name="T20" fmla="*/ 64 w 106"/>
                <a:gd name="T21" fmla="*/ 79 h 79"/>
                <a:gd name="T22" fmla="*/ 50 w 106"/>
                <a:gd name="T23" fmla="*/ 79 h 79"/>
                <a:gd name="T24" fmla="*/ 50 w 106"/>
                <a:gd name="T25" fmla="*/ 15 h 79"/>
                <a:gd name="T26" fmla="*/ 50 w 106"/>
                <a:gd name="T27" fmla="*/ 15 h 79"/>
                <a:gd name="T28" fmla="*/ 14 w 106"/>
                <a:gd name="T29" fmla="*/ 79 h 79"/>
                <a:gd name="T30" fmla="*/ 7 w 106"/>
                <a:gd name="T31" fmla="*/ 79 h 79"/>
                <a:gd name="T32" fmla="*/ 0 w 106"/>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79">
                  <a:moveTo>
                    <a:pt x="0" y="0"/>
                  </a:moveTo>
                  <a:lnTo>
                    <a:pt x="7" y="0"/>
                  </a:lnTo>
                  <a:lnTo>
                    <a:pt x="14" y="72"/>
                  </a:lnTo>
                  <a:lnTo>
                    <a:pt x="14" y="72"/>
                  </a:lnTo>
                  <a:lnTo>
                    <a:pt x="42" y="0"/>
                  </a:lnTo>
                  <a:lnTo>
                    <a:pt x="57" y="0"/>
                  </a:lnTo>
                  <a:lnTo>
                    <a:pt x="57" y="72"/>
                  </a:lnTo>
                  <a:lnTo>
                    <a:pt x="64" y="72"/>
                  </a:lnTo>
                  <a:lnTo>
                    <a:pt x="92" y="0"/>
                  </a:lnTo>
                  <a:lnTo>
                    <a:pt x="106" y="0"/>
                  </a:lnTo>
                  <a:lnTo>
                    <a:pt x="64" y="79"/>
                  </a:lnTo>
                  <a:lnTo>
                    <a:pt x="50" y="79"/>
                  </a:lnTo>
                  <a:lnTo>
                    <a:pt x="50" y="15"/>
                  </a:lnTo>
                  <a:lnTo>
                    <a:pt x="50" y="15"/>
                  </a:lnTo>
                  <a:lnTo>
                    <a:pt x="14" y="79"/>
                  </a:lnTo>
                  <a:lnTo>
                    <a:pt x="7" y="79"/>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noEditPoints="1"/>
            </p:cNvSpPr>
            <p:nvPr userDrawn="1"/>
          </p:nvSpPr>
          <p:spPr bwMode="auto">
            <a:xfrm>
              <a:off x="2421" y="2378"/>
              <a:ext cx="78" cy="86"/>
            </a:xfrm>
            <a:custGeom>
              <a:avLst/>
              <a:gdLst>
                <a:gd name="T0" fmla="*/ 3 w 11"/>
                <a:gd name="T1" fmla="*/ 6 h 12"/>
                <a:gd name="T2" fmla="*/ 3 w 11"/>
                <a:gd name="T3" fmla="*/ 7 h 12"/>
                <a:gd name="T4" fmla="*/ 4 w 11"/>
                <a:gd name="T5" fmla="*/ 11 h 12"/>
                <a:gd name="T6" fmla="*/ 7 w 11"/>
                <a:gd name="T7" fmla="*/ 8 h 12"/>
                <a:gd name="T8" fmla="*/ 9 w 11"/>
                <a:gd name="T9" fmla="*/ 8 h 12"/>
                <a:gd name="T10" fmla="*/ 4 w 11"/>
                <a:gd name="T11" fmla="*/ 12 h 12"/>
                <a:gd name="T12" fmla="*/ 1 w 11"/>
                <a:gd name="T13" fmla="*/ 7 h 12"/>
                <a:gd name="T14" fmla="*/ 2 w 11"/>
                <a:gd name="T15" fmla="*/ 5 h 12"/>
                <a:gd name="T16" fmla="*/ 7 w 11"/>
                <a:gd name="T17" fmla="*/ 0 h 12"/>
                <a:gd name="T18" fmla="*/ 9 w 11"/>
                <a:gd name="T19" fmla="*/ 6 h 12"/>
                <a:gd name="T20" fmla="*/ 3 w 11"/>
                <a:gd name="T21" fmla="*/ 6 h 12"/>
                <a:gd name="T22" fmla="*/ 8 w 11"/>
                <a:gd name="T23" fmla="*/ 5 h 12"/>
                <a:gd name="T24" fmla="*/ 6 w 11"/>
                <a:gd name="T25" fmla="*/ 1 h 12"/>
                <a:gd name="T26" fmla="*/ 3 w 11"/>
                <a:gd name="T27" fmla="*/ 5 h 12"/>
                <a:gd name="T28" fmla="*/ 8 w 11"/>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3" y="6"/>
                  </a:moveTo>
                  <a:cubicBezTo>
                    <a:pt x="3" y="7"/>
                    <a:pt x="3" y="7"/>
                    <a:pt x="3" y="7"/>
                  </a:cubicBezTo>
                  <a:cubicBezTo>
                    <a:pt x="2" y="9"/>
                    <a:pt x="2" y="11"/>
                    <a:pt x="4" y="11"/>
                  </a:cubicBezTo>
                  <a:cubicBezTo>
                    <a:pt x="6" y="11"/>
                    <a:pt x="7" y="10"/>
                    <a:pt x="7" y="8"/>
                  </a:cubicBezTo>
                  <a:cubicBezTo>
                    <a:pt x="9" y="8"/>
                    <a:pt x="9" y="8"/>
                    <a:pt x="9" y="8"/>
                  </a:cubicBezTo>
                  <a:cubicBezTo>
                    <a:pt x="8" y="11"/>
                    <a:pt x="6" y="12"/>
                    <a:pt x="4" y="12"/>
                  </a:cubicBezTo>
                  <a:cubicBezTo>
                    <a:pt x="2" y="12"/>
                    <a:pt x="0" y="11"/>
                    <a:pt x="1" y="7"/>
                  </a:cubicBezTo>
                  <a:cubicBezTo>
                    <a:pt x="2" y="5"/>
                    <a:pt x="2" y="5"/>
                    <a:pt x="2" y="5"/>
                  </a:cubicBezTo>
                  <a:cubicBezTo>
                    <a:pt x="2" y="1"/>
                    <a:pt x="4" y="0"/>
                    <a:pt x="7" y="0"/>
                  </a:cubicBezTo>
                  <a:cubicBezTo>
                    <a:pt x="11" y="0"/>
                    <a:pt x="10" y="3"/>
                    <a:pt x="9" y="6"/>
                  </a:cubicBezTo>
                  <a:lnTo>
                    <a:pt x="3" y="6"/>
                  </a:lnTo>
                  <a:close/>
                  <a:moveTo>
                    <a:pt x="8" y="5"/>
                  </a:moveTo>
                  <a:cubicBezTo>
                    <a:pt x="9" y="3"/>
                    <a:pt x="9" y="1"/>
                    <a:pt x="6" y="1"/>
                  </a:cubicBezTo>
                  <a:cubicBezTo>
                    <a:pt x="4" y="1"/>
                    <a:pt x="4" y="3"/>
                    <a:pt x="3" y="5"/>
                  </a:cubicBezTo>
                  <a:lnTo>
                    <a:pt x="8" y="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userDrawn="1"/>
          </p:nvSpPr>
          <p:spPr bwMode="auto">
            <a:xfrm>
              <a:off x="2499" y="2378"/>
              <a:ext cx="50" cy="79"/>
            </a:xfrm>
            <a:custGeom>
              <a:avLst/>
              <a:gdLst>
                <a:gd name="T0" fmla="*/ 3 w 7"/>
                <a:gd name="T1" fmla="*/ 2 h 11"/>
                <a:gd name="T2" fmla="*/ 3 w 7"/>
                <a:gd name="T3" fmla="*/ 2 h 11"/>
                <a:gd name="T4" fmla="*/ 7 w 7"/>
                <a:gd name="T5" fmla="*/ 0 h 11"/>
                <a:gd name="T6" fmla="*/ 6 w 7"/>
                <a:gd name="T7" fmla="*/ 1 h 11"/>
                <a:gd name="T8" fmla="*/ 3 w 7"/>
                <a:gd name="T9" fmla="*/ 4 h 11"/>
                <a:gd name="T10" fmla="*/ 1 w 7"/>
                <a:gd name="T11" fmla="*/ 11 h 11"/>
                <a:gd name="T12" fmla="*/ 0 w 7"/>
                <a:gd name="T13" fmla="*/ 11 h 11"/>
                <a:gd name="T14" fmla="*/ 2 w 7"/>
                <a:gd name="T15" fmla="*/ 0 h 11"/>
                <a:gd name="T16" fmla="*/ 3 w 7"/>
                <a:gd name="T17" fmla="*/ 0 h 11"/>
                <a:gd name="T18" fmla="*/ 3 w 7"/>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3" y="2"/>
                  </a:moveTo>
                  <a:cubicBezTo>
                    <a:pt x="3" y="2"/>
                    <a:pt x="3" y="2"/>
                    <a:pt x="3" y="2"/>
                  </a:cubicBezTo>
                  <a:cubicBezTo>
                    <a:pt x="4" y="1"/>
                    <a:pt x="5" y="0"/>
                    <a:pt x="7" y="0"/>
                  </a:cubicBezTo>
                  <a:cubicBezTo>
                    <a:pt x="6" y="1"/>
                    <a:pt x="6" y="1"/>
                    <a:pt x="6" y="1"/>
                  </a:cubicBezTo>
                  <a:cubicBezTo>
                    <a:pt x="5" y="1"/>
                    <a:pt x="3" y="2"/>
                    <a:pt x="3" y="4"/>
                  </a:cubicBezTo>
                  <a:cubicBezTo>
                    <a:pt x="1" y="11"/>
                    <a:pt x="1" y="11"/>
                    <a:pt x="1" y="11"/>
                  </a:cubicBezTo>
                  <a:cubicBezTo>
                    <a:pt x="0" y="11"/>
                    <a:pt x="0" y="11"/>
                    <a:pt x="0" y="11"/>
                  </a:cubicBezTo>
                  <a:cubicBezTo>
                    <a:pt x="2" y="0"/>
                    <a:pt x="2" y="0"/>
                    <a:pt x="2" y="0"/>
                  </a:cubicBezTo>
                  <a:cubicBezTo>
                    <a:pt x="3" y="0"/>
                    <a:pt x="3" y="0"/>
                    <a:pt x="3" y="0"/>
                  </a:cubicBezTo>
                  <a:lnTo>
                    <a:pt x="3" y="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noEditPoints="1"/>
            </p:cNvSpPr>
            <p:nvPr userDrawn="1"/>
          </p:nvSpPr>
          <p:spPr bwMode="auto">
            <a:xfrm>
              <a:off x="2542" y="2343"/>
              <a:ext cx="36" cy="114"/>
            </a:xfrm>
            <a:custGeom>
              <a:avLst/>
              <a:gdLst>
                <a:gd name="T0" fmla="*/ 0 w 36"/>
                <a:gd name="T1" fmla="*/ 114 h 114"/>
                <a:gd name="T2" fmla="*/ 14 w 36"/>
                <a:gd name="T3" fmla="*/ 35 h 114"/>
                <a:gd name="T4" fmla="*/ 29 w 36"/>
                <a:gd name="T5" fmla="*/ 35 h 114"/>
                <a:gd name="T6" fmla="*/ 7 w 36"/>
                <a:gd name="T7" fmla="*/ 114 h 114"/>
                <a:gd name="T8" fmla="*/ 0 w 36"/>
                <a:gd name="T9" fmla="*/ 114 h 114"/>
                <a:gd name="T10" fmla="*/ 21 w 36"/>
                <a:gd name="T11" fmla="*/ 14 h 114"/>
                <a:gd name="T12" fmla="*/ 21 w 36"/>
                <a:gd name="T13" fmla="*/ 0 h 114"/>
                <a:gd name="T14" fmla="*/ 36 w 36"/>
                <a:gd name="T15" fmla="*/ 0 h 114"/>
                <a:gd name="T16" fmla="*/ 29 w 36"/>
                <a:gd name="T17" fmla="*/ 14 h 114"/>
                <a:gd name="T18" fmla="*/ 21 w 36"/>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14">
                  <a:moveTo>
                    <a:pt x="0" y="114"/>
                  </a:moveTo>
                  <a:lnTo>
                    <a:pt x="14" y="35"/>
                  </a:lnTo>
                  <a:lnTo>
                    <a:pt x="29" y="35"/>
                  </a:lnTo>
                  <a:lnTo>
                    <a:pt x="7" y="114"/>
                  </a:lnTo>
                  <a:lnTo>
                    <a:pt x="0" y="114"/>
                  </a:lnTo>
                  <a:close/>
                  <a:moveTo>
                    <a:pt x="21" y="14"/>
                  </a:moveTo>
                  <a:lnTo>
                    <a:pt x="21" y="0"/>
                  </a:lnTo>
                  <a:lnTo>
                    <a:pt x="36" y="0"/>
                  </a:lnTo>
                  <a:lnTo>
                    <a:pt x="29" y="14"/>
                  </a:lnTo>
                  <a:lnTo>
                    <a:pt x="21" y="1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userDrawn="1"/>
          </p:nvSpPr>
          <p:spPr bwMode="auto">
            <a:xfrm>
              <a:off x="2571" y="2378"/>
              <a:ext cx="71" cy="79"/>
            </a:xfrm>
            <a:custGeom>
              <a:avLst/>
              <a:gdLst>
                <a:gd name="T0" fmla="*/ 2 w 10"/>
                <a:gd name="T1" fmla="*/ 11 h 11"/>
                <a:gd name="T2" fmla="*/ 0 w 10"/>
                <a:gd name="T3" fmla="*/ 11 h 11"/>
                <a:gd name="T4" fmla="*/ 3 w 10"/>
                <a:gd name="T5" fmla="*/ 0 h 11"/>
                <a:gd name="T6" fmla="*/ 4 w 10"/>
                <a:gd name="T7" fmla="*/ 0 h 11"/>
                <a:gd name="T8" fmla="*/ 4 w 10"/>
                <a:gd name="T9" fmla="*/ 2 h 11"/>
                <a:gd name="T10" fmla="*/ 4 w 10"/>
                <a:gd name="T11" fmla="*/ 2 h 11"/>
                <a:gd name="T12" fmla="*/ 7 w 10"/>
                <a:gd name="T13" fmla="*/ 0 h 11"/>
                <a:gd name="T14" fmla="*/ 9 w 10"/>
                <a:gd name="T15" fmla="*/ 3 h 11"/>
                <a:gd name="T16" fmla="*/ 7 w 10"/>
                <a:gd name="T17" fmla="*/ 11 h 11"/>
                <a:gd name="T18" fmla="*/ 6 w 10"/>
                <a:gd name="T19" fmla="*/ 11 h 11"/>
                <a:gd name="T20" fmla="*/ 8 w 10"/>
                <a:gd name="T21" fmla="*/ 4 h 11"/>
                <a:gd name="T22" fmla="*/ 6 w 10"/>
                <a:gd name="T23" fmla="*/ 1 h 11"/>
                <a:gd name="T24" fmla="*/ 3 w 10"/>
                <a:gd name="T25" fmla="*/ 4 h 11"/>
                <a:gd name="T26" fmla="*/ 2 w 10"/>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2" y="11"/>
                  </a:moveTo>
                  <a:cubicBezTo>
                    <a:pt x="0" y="11"/>
                    <a:pt x="0" y="11"/>
                    <a:pt x="0" y="11"/>
                  </a:cubicBezTo>
                  <a:cubicBezTo>
                    <a:pt x="3" y="0"/>
                    <a:pt x="3" y="0"/>
                    <a:pt x="3" y="0"/>
                  </a:cubicBezTo>
                  <a:cubicBezTo>
                    <a:pt x="4" y="0"/>
                    <a:pt x="4" y="0"/>
                    <a:pt x="4" y="0"/>
                  </a:cubicBezTo>
                  <a:cubicBezTo>
                    <a:pt x="4" y="2"/>
                    <a:pt x="4" y="2"/>
                    <a:pt x="4" y="2"/>
                  </a:cubicBezTo>
                  <a:cubicBezTo>
                    <a:pt x="4" y="2"/>
                    <a:pt x="4" y="2"/>
                    <a:pt x="4" y="2"/>
                  </a:cubicBezTo>
                  <a:cubicBezTo>
                    <a:pt x="5" y="1"/>
                    <a:pt x="6" y="0"/>
                    <a:pt x="7" y="0"/>
                  </a:cubicBezTo>
                  <a:cubicBezTo>
                    <a:pt x="10" y="0"/>
                    <a:pt x="9" y="2"/>
                    <a:pt x="9" y="3"/>
                  </a:cubicBezTo>
                  <a:cubicBezTo>
                    <a:pt x="7" y="11"/>
                    <a:pt x="7" y="11"/>
                    <a:pt x="7" y="11"/>
                  </a:cubicBezTo>
                  <a:cubicBezTo>
                    <a:pt x="6" y="11"/>
                    <a:pt x="6" y="11"/>
                    <a:pt x="6" y="11"/>
                  </a:cubicBezTo>
                  <a:cubicBezTo>
                    <a:pt x="8" y="4"/>
                    <a:pt x="8" y="4"/>
                    <a:pt x="8" y="4"/>
                  </a:cubicBezTo>
                  <a:cubicBezTo>
                    <a:pt x="8" y="2"/>
                    <a:pt x="8" y="1"/>
                    <a:pt x="6" y="1"/>
                  </a:cubicBezTo>
                  <a:cubicBezTo>
                    <a:pt x="5" y="1"/>
                    <a:pt x="4" y="2"/>
                    <a:pt x="3" y="4"/>
                  </a:cubicBezTo>
                  <a:lnTo>
                    <a:pt x="2" y="1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userDrawn="1"/>
          </p:nvSpPr>
          <p:spPr bwMode="auto">
            <a:xfrm>
              <a:off x="2642" y="2378"/>
              <a:ext cx="71" cy="115"/>
            </a:xfrm>
            <a:custGeom>
              <a:avLst/>
              <a:gdLst>
                <a:gd name="T0" fmla="*/ 9 w 10"/>
                <a:gd name="T1" fmla="*/ 0 h 16"/>
                <a:gd name="T2" fmla="*/ 10 w 10"/>
                <a:gd name="T3" fmla="*/ 0 h 16"/>
                <a:gd name="T4" fmla="*/ 10 w 10"/>
                <a:gd name="T5" fmla="*/ 2 h 16"/>
                <a:gd name="T6" fmla="*/ 8 w 10"/>
                <a:gd name="T7" fmla="*/ 12 h 16"/>
                <a:gd name="T8" fmla="*/ 3 w 10"/>
                <a:gd name="T9" fmla="*/ 16 h 16"/>
                <a:gd name="T10" fmla="*/ 0 w 10"/>
                <a:gd name="T11" fmla="*/ 13 h 16"/>
                <a:gd name="T12" fmla="*/ 2 w 10"/>
                <a:gd name="T13" fmla="*/ 13 h 16"/>
                <a:gd name="T14" fmla="*/ 3 w 10"/>
                <a:gd name="T15" fmla="*/ 15 h 16"/>
                <a:gd name="T16" fmla="*/ 7 w 10"/>
                <a:gd name="T17" fmla="*/ 10 h 16"/>
                <a:gd name="T18" fmla="*/ 7 w 10"/>
                <a:gd name="T19" fmla="*/ 10 h 16"/>
                <a:gd name="T20" fmla="*/ 4 w 10"/>
                <a:gd name="T21" fmla="*/ 11 h 16"/>
                <a:gd name="T22" fmla="*/ 1 w 10"/>
                <a:gd name="T23" fmla="*/ 6 h 16"/>
                <a:gd name="T24" fmla="*/ 2 w 10"/>
                <a:gd name="T25" fmla="*/ 2 h 16"/>
                <a:gd name="T26" fmla="*/ 6 w 10"/>
                <a:gd name="T27" fmla="*/ 0 h 16"/>
                <a:gd name="T28" fmla="*/ 9 w 10"/>
                <a:gd name="T29" fmla="*/ 2 h 16"/>
                <a:gd name="T30" fmla="*/ 9 w 10"/>
                <a:gd name="T31" fmla="*/ 2 h 16"/>
                <a:gd name="T32" fmla="*/ 9 w 10"/>
                <a:gd name="T33" fmla="*/ 0 h 16"/>
                <a:gd name="T34" fmla="*/ 3 w 10"/>
                <a:gd name="T35" fmla="*/ 6 h 16"/>
                <a:gd name="T36" fmla="*/ 4 w 10"/>
                <a:gd name="T37" fmla="*/ 10 h 16"/>
                <a:gd name="T38" fmla="*/ 7 w 10"/>
                <a:gd name="T39" fmla="*/ 9 h 16"/>
                <a:gd name="T40" fmla="*/ 8 w 10"/>
                <a:gd name="T41" fmla="*/ 4 h 16"/>
                <a:gd name="T42" fmla="*/ 6 w 10"/>
                <a:gd name="T43" fmla="*/ 1 h 16"/>
                <a:gd name="T44" fmla="*/ 3 w 10"/>
                <a:gd name="T4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6">
                  <a:moveTo>
                    <a:pt x="9" y="0"/>
                  </a:moveTo>
                  <a:cubicBezTo>
                    <a:pt x="10" y="0"/>
                    <a:pt x="10" y="0"/>
                    <a:pt x="10" y="0"/>
                  </a:cubicBezTo>
                  <a:cubicBezTo>
                    <a:pt x="10" y="1"/>
                    <a:pt x="10" y="2"/>
                    <a:pt x="10" y="2"/>
                  </a:cubicBezTo>
                  <a:cubicBezTo>
                    <a:pt x="8" y="12"/>
                    <a:pt x="8" y="12"/>
                    <a:pt x="8" y="12"/>
                  </a:cubicBezTo>
                  <a:cubicBezTo>
                    <a:pt x="7" y="14"/>
                    <a:pt x="6" y="16"/>
                    <a:pt x="3" y="16"/>
                  </a:cubicBezTo>
                  <a:cubicBezTo>
                    <a:pt x="0" y="16"/>
                    <a:pt x="0" y="14"/>
                    <a:pt x="0" y="13"/>
                  </a:cubicBezTo>
                  <a:cubicBezTo>
                    <a:pt x="2" y="13"/>
                    <a:pt x="2" y="13"/>
                    <a:pt x="2" y="13"/>
                  </a:cubicBezTo>
                  <a:cubicBezTo>
                    <a:pt x="1" y="14"/>
                    <a:pt x="2" y="15"/>
                    <a:pt x="3" y="15"/>
                  </a:cubicBezTo>
                  <a:cubicBezTo>
                    <a:pt x="6" y="15"/>
                    <a:pt x="6" y="13"/>
                    <a:pt x="7" y="10"/>
                  </a:cubicBezTo>
                  <a:cubicBezTo>
                    <a:pt x="7" y="10"/>
                    <a:pt x="7" y="10"/>
                    <a:pt x="7" y="10"/>
                  </a:cubicBezTo>
                  <a:cubicBezTo>
                    <a:pt x="6" y="11"/>
                    <a:pt x="5" y="11"/>
                    <a:pt x="4" y="11"/>
                  </a:cubicBezTo>
                  <a:cubicBezTo>
                    <a:pt x="0" y="11"/>
                    <a:pt x="1" y="9"/>
                    <a:pt x="1" y="6"/>
                  </a:cubicBezTo>
                  <a:cubicBezTo>
                    <a:pt x="2" y="3"/>
                    <a:pt x="2" y="3"/>
                    <a:pt x="2" y="2"/>
                  </a:cubicBezTo>
                  <a:cubicBezTo>
                    <a:pt x="3" y="2"/>
                    <a:pt x="4" y="0"/>
                    <a:pt x="6" y="0"/>
                  </a:cubicBezTo>
                  <a:cubicBezTo>
                    <a:pt x="7" y="0"/>
                    <a:pt x="8" y="1"/>
                    <a:pt x="9" y="2"/>
                  </a:cubicBezTo>
                  <a:cubicBezTo>
                    <a:pt x="9" y="2"/>
                    <a:pt x="9" y="2"/>
                    <a:pt x="9" y="2"/>
                  </a:cubicBezTo>
                  <a:lnTo>
                    <a:pt x="9" y="0"/>
                  </a:lnTo>
                  <a:close/>
                  <a:moveTo>
                    <a:pt x="3" y="6"/>
                  </a:moveTo>
                  <a:cubicBezTo>
                    <a:pt x="2" y="8"/>
                    <a:pt x="2" y="10"/>
                    <a:pt x="4" y="10"/>
                  </a:cubicBezTo>
                  <a:cubicBezTo>
                    <a:pt x="5" y="10"/>
                    <a:pt x="6" y="10"/>
                    <a:pt x="7" y="9"/>
                  </a:cubicBezTo>
                  <a:cubicBezTo>
                    <a:pt x="7" y="8"/>
                    <a:pt x="7" y="8"/>
                    <a:pt x="8" y="4"/>
                  </a:cubicBezTo>
                  <a:cubicBezTo>
                    <a:pt x="8" y="2"/>
                    <a:pt x="7" y="1"/>
                    <a:pt x="6" y="1"/>
                  </a:cubicBezTo>
                  <a:cubicBezTo>
                    <a:pt x="4" y="1"/>
                    <a:pt x="3" y="4"/>
                    <a:pt x="3" y="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noEditPoints="1"/>
            </p:cNvSpPr>
            <p:nvPr userDrawn="1"/>
          </p:nvSpPr>
          <p:spPr bwMode="auto">
            <a:xfrm>
              <a:off x="2756" y="2343"/>
              <a:ext cx="78" cy="114"/>
            </a:xfrm>
            <a:custGeom>
              <a:avLst/>
              <a:gdLst>
                <a:gd name="T0" fmla="*/ 0 w 11"/>
                <a:gd name="T1" fmla="*/ 16 h 16"/>
                <a:gd name="T2" fmla="*/ 3 w 11"/>
                <a:gd name="T3" fmla="*/ 0 h 16"/>
                <a:gd name="T4" fmla="*/ 7 w 11"/>
                <a:gd name="T5" fmla="*/ 0 h 16"/>
                <a:gd name="T6" fmla="*/ 10 w 11"/>
                <a:gd name="T7" fmla="*/ 4 h 16"/>
                <a:gd name="T8" fmla="*/ 7 w 11"/>
                <a:gd name="T9" fmla="*/ 8 h 16"/>
                <a:gd name="T10" fmla="*/ 7 w 11"/>
                <a:gd name="T11" fmla="*/ 8 h 16"/>
                <a:gd name="T12" fmla="*/ 9 w 11"/>
                <a:gd name="T13" fmla="*/ 12 h 16"/>
                <a:gd name="T14" fmla="*/ 4 w 11"/>
                <a:gd name="T15" fmla="*/ 16 h 16"/>
                <a:gd name="T16" fmla="*/ 0 w 11"/>
                <a:gd name="T17" fmla="*/ 16 h 16"/>
                <a:gd name="T18" fmla="*/ 1 w 11"/>
                <a:gd name="T19" fmla="*/ 15 h 16"/>
                <a:gd name="T20" fmla="*/ 3 w 11"/>
                <a:gd name="T21" fmla="*/ 15 h 16"/>
                <a:gd name="T22" fmla="*/ 8 w 11"/>
                <a:gd name="T23" fmla="*/ 12 h 16"/>
                <a:gd name="T24" fmla="*/ 6 w 11"/>
                <a:gd name="T25" fmla="*/ 9 h 16"/>
                <a:gd name="T26" fmla="*/ 3 w 11"/>
                <a:gd name="T27" fmla="*/ 9 h 16"/>
                <a:gd name="T28" fmla="*/ 1 w 11"/>
                <a:gd name="T29" fmla="*/ 15 h 16"/>
                <a:gd name="T30" fmla="*/ 6 w 11"/>
                <a:gd name="T31" fmla="*/ 7 h 16"/>
                <a:gd name="T32" fmla="*/ 9 w 11"/>
                <a:gd name="T33" fmla="*/ 4 h 16"/>
                <a:gd name="T34" fmla="*/ 7 w 11"/>
                <a:gd name="T35" fmla="*/ 1 h 16"/>
                <a:gd name="T36" fmla="*/ 4 w 11"/>
                <a:gd name="T37" fmla="*/ 1 h 16"/>
                <a:gd name="T38" fmla="*/ 3 w 11"/>
                <a:gd name="T39" fmla="*/ 7 h 16"/>
                <a:gd name="T40" fmla="*/ 6 w 11"/>
                <a:gd name="T4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6">
                  <a:moveTo>
                    <a:pt x="0" y="16"/>
                  </a:moveTo>
                  <a:cubicBezTo>
                    <a:pt x="3" y="0"/>
                    <a:pt x="3" y="0"/>
                    <a:pt x="3" y="0"/>
                  </a:cubicBezTo>
                  <a:cubicBezTo>
                    <a:pt x="7" y="0"/>
                    <a:pt x="7" y="0"/>
                    <a:pt x="7" y="0"/>
                  </a:cubicBezTo>
                  <a:cubicBezTo>
                    <a:pt x="10" y="0"/>
                    <a:pt x="11" y="1"/>
                    <a:pt x="10" y="4"/>
                  </a:cubicBezTo>
                  <a:cubicBezTo>
                    <a:pt x="10" y="6"/>
                    <a:pt x="9" y="7"/>
                    <a:pt x="7" y="8"/>
                  </a:cubicBezTo>
                  <a:cubicBezTo>
                    <a:pt x="7" y="8"/>
                    <a:pt x="7" y="8"/>
                    <a:pt x="7" y="8"/>
                  </a:cubicBezTo>
                  <a:cubicBezTo>
                    <a:pt x="9" y="9"/>
                    <a:pt x="10" y="10"/>
                    <a:pt x="9" y="12"/>
                  </a:cubicBezTo>
                  <a:cubicBezTo>
                    <a:pt x="9" y="15"/>
                    <a:pt x="7" y="16"/>
                    <a:pt x="4" y="16"/>
                  </a:cubicBezTo>
                  <a:lnTo>
                    <a:pt x="0" y="16"/>
                  </a:lnTo>
                  <a:close/>
                  <a:moveTo>
                    <a:pt x="1" y="15"/>
                  </a:moveTo>
                  <a:cubicBezTo>
                    <a:pt x="3" y="15"/>
                    <a:pt x="3" y="15"/>
                    <a:pt x="3" y="15"/>
                  </a:cubicBezTo>
                  <a:cubicBezTo>
                    <a:pt x="6" y="15"/>
                    <a:pt x="7" y="14"/>
                    <a:pt x="8" y="12"/>
                  </a:cubicBezTo>
                  <a:cubicBezTo>
                    <a:pt x="8" y="11"/>
                    <a:pt x="8" y="9"/>
                    <a:pt x="6" y="9"/>
                  </a:cubicBezTo>
                  <a:cubicBezTo>
                    <a:pt x="3" y="9"/>
                    <a:pt x="3" y="9"/>
                    <a:pt x="3" y="9"/>
                  </a:cubicBezTo>
                  <a:lnTo>
                    <a:pt x="1" y="15"/>
                  </a:lnTo>
                  <a:close/>
                  <a:moveTo>
                    <a:pt x="6" y="7"/>
                  </a:moveTo>
                  <a:cubicBezTo>
                    <a:pt x="8" y="7"/>
                    <a:pt x="9" y="6"/>
                    <a:pt x="9" y="4"/>
                  </a:cubicBezTo>
                  <a:cubicBezTo>
                    <a:pt x="10" y="2"/>
                    <a:pt x="8" y="1"/>
                    <a:pt x="7" y="1"/>
                  </a:cubicBezTo>
                  <a:cubicBezTo>
                    <a:pt x="4" y="1"/>
                    <a:pt x="4" y="1"/>
                    <a:pt x="4" y="1"/>
                  </a:cubicBezTo>
                  <a:cubicBezTo>
                    <a:pt x="3" y="7"/>
                    <a:pt x="3" y="7"/>
                    <a:pt x="3" y="7"/>
                  </a:cubicBezTo>
                  <a:lnTo>
                    <a:pt x="6" y="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userDrawn="1"/>
          </p:nvSpPr>
          <p:spPr bwMode="auto">
            <a:xfrm>
              <a:off x="2834" y="2378"/>
              <a:ext cx="64" cy="86"/>
            </a:xfrm>
            <a:custGeom>
              <a:avLst/>
              <a:gdLst>
                <a:gd name="T0" fmla="*/ 9 w 9"/>
                <a:gd name="T1" fmla="*/ 0 h 12"/>
                <a:gd name="T2" fmla="*/ 7 w 9"/>
                <a:gd name="T3" fmla="*/ 11 h 12"/>
                <a:gd name="T4" fmla="*/ 6 w 9"/>
                <a:gd name="T5" fmla="*/ 11 h 12"/>
                <a:gd name="T6" fmla="*/ 6 w 9"/>
                <a:gd name="T7" fmla="*/ 10 h 12"/>
                <a:gd name="T8" fmla="*/ 6 w 9"/>
                <a:gd name="T9" fmla="*/ 10 h 12"/>
                <a:gd name="T10" fmla="*/ 3 w 9"/>
                <a:gd name="T11" fmla="*/ 12 h 12"/>
                <a:gd name="T12" fmla="*/ 0 w 9"/>
                <a:gd name="T13" fmla="*/ 8 h 12"/>
                <a:gd name="T14" fmla="*/ 2 w 9"/>
                <a:gd name="T15" fmla="*/ 0 h 12"/>
                <a:gd name="T16" fmla="*/ 3 w 9"/>
                <a:gd name="T17" fmla="*/ 0 h 12"/>
                <a:gd name="T18" fmla="*/ 2 w 9"/>
                <a:gd name="T19" fmla="*/ 8 h 12"/>
                <a:gd name="T20" fmla="*/ 3 w 9"/>
                <a:gd name="T21" fmla="*/ 11 h 12"/>
                <a:gd name="T22" fmla="*/ 6 w 9"/>
                <a:gd name="T23" fmla="*/ 8 h 12"/>
                <a:gd name="T24" fmla="*/ 8 w 9"/>
                <a:gd name="T25" fmla="*/ 0 h 12"/>
                <a:gd name="T26" fmla="*/ 9 w 9"/>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2">
                  <a:moveTo>
                    <a:pt x="9" y="0"/>
                  </a:moveTo>
                  <a:cubicBezTo>
                    <a:pt x="7" y="11"/>
                    <a:pt x="7" y="11"/>
                    <a:pt x="7" y="11"/>
                  </a:cubicBezTo>
                  <a:cubicBezTo>
                    <a:pt x="6" y="11"/>
                    <a:pt x="6" y="11"/>
                    <a:pt x="6" y="11"/>
                  </a:cubicBezTo>
                  <a:cubicBezTo>
                    <a:pt x="6" y="10"/>
                    <a:pt x="6" y="10"/>
                    <a:pt x="6" y="10"/>
                  </a:cubicBezTo>
                  <a:cubicBezTo>
                    <a:pt x="6" y="10"/>
                    <a:pt x="6" y="10"/>
                    <a:pt x="6" y="10"/>
                  </a:cubicBezTo>
                  <a:cubicBezTo>
                    <a:pt x="5" y="11"/>
                    <a:pt x="4" y="12"/>
                    <a:pt x="3" y="12"/>
                  </a:cubicBezTo>
                  <a:cubicBezTo>
                    <a:pt x="0" y="12"/>
                    <a:pt x="0" y="10"/>
                    <a:pt x="0" y="8"/>
                  </a:cubicBezTo>
                  <a:cubicBezTo>
                    <a:pt x="2" y="0"/>
                    <a:pt x="2" y="0"/>
                    <a:pt x="2" y="0"/>
                  </a:cubicBezTo>
                  <a:cubicBezTo>
                    <a:pt x="3" y="0"/>
                    <a:pt x="3" y="0"/>
                    <a:pt x="3" y="0"/>
                  </a:cubicBezTo>
                  <a:cubicBezTo>
                    <a:pt x="2" y="8"/>
                    <a:pt x="2" y="8"/>
                    <a:pt x="2" y="8"/>
                  </a:cubicBezTo>
                  <a:cubicBezTo>
                    <a:pt x="2" y="8"/>
                    <a:pt x="1" y="11"/>
                    <a:pt x="3" y="11"/>
                  </a:cubicBezTo>
                  <a:cubicBezTo>
                    <a:pt x="5" y="11"/>
                    <a:pt x="6" y="9"/>
                    <a:pt x="6" y="8"/>
                  </a:cubicBezTo>
                  <a:cubicBezTo>
                    <a:pt x="8" y="0"/>
                    <a:pt x="8" y="0"/>
                    <a:pt x="8" y="0"/>
                  </a:cubicBezTo>
                  <a:lnTo>
                    <a:pt x="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userDrawn="1"/>
          </p:nvSpPr>
          <p:spPr bwMode="auto">
            <a:xfrm>
              <a:off x="2898" y="2378"/>
              <a:ext cx="64" cy="86"/>
            </a:xfrm>
            <a:custGeom>
              <a:avLst/>
              <a:gdLst>
                <a:gd name="T0" fmla="*/ 3 w 9"/>
                <a:gd name="T1" fmla="*/ 12 h 12"/>
                <a:gd name="T2" fmla="*/ 1 w 9"/>
                <a:gd name="T3" fmla="*/ 8 h 12"/>
                <a:gd name="T4" fmla="*/ 2 w 9"/>
                <a:gd name="T5" fmla="*/ 8 h 12"/>
                <a:gd name="T6" fmla="*/ 4 w 9"/>
                <a:gd name="T7" fmla="*/ 11 h 12"/>
                <a:gd name="T8" fmla="*/ 6 w 9"/>
                <a:gd name="T9" fmla="*/ 9 h 12"/>
                <a:gd name="T10" fmla="*/ 2 w 9"/>
                <a:gd name="T11" fmla="*/ 3 h 12"/>
                <a:gd name="T12" fmla="*/ 6 w 9"/>
                <a:gd name="T13" fmla="*/ 0 h 12"/>
                <a:gd name="T14" fmla="*/ 8 w 9"/>
                <a:gd name="T15" fmla="*/ 3 h 12"/>
                <a:gd name="T16" fmla="*/ 7 w 9"/>
                <a:gd name="T17" fmla="*/ 3 h 12"/>
                <a:gd name="T18" fmla="*/ 6 w 9"/>
                <a:gd name="T19" fmla="*/ 1 h 12"/>
                <a:gd name="T20" fmla="*/ 4 w 9"/>
                <a:gd name="T21" fmla="*/ 3 h 12"/>
                <a:gd name="T22" fmla="*/ 7 w 9"/>
                <a:gd name="T23" fmla="*/ 9 h 12"/>
                <a:gd name="T24" fmla="*/ 3 w 9"/>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3" y="12"/>
                  </a:moveTo>
                  <a:cubicBezTo>
                    <a:pt x="1" y="12"/>
                    <a:pt x="0" y="11"/>
                    <a:pt x="1" y="8"/>
                  </a:cubicBezTo>
                  <a:cubicBezTo>
                    <a:pt x="2" y="8"/>
                    <a:pt x="2" y="8"/>
                    <a:pt x="2" y="8"/>
                  </a:cubicBezTo>
                  <a:cubicBezTo>
                    <a:pt x="2" y="10"/>
                    <a:pt x="2" y="11"/>
                    <a:pt x="4" y="11"/>
                  </a:cubicBezTo>
                  <a:cubicBezTo>
                    <a:pt x="5" y="11"/>
                    <a:pt x="6" y="10"/>
                    <a:pt x="6" y="9"/>
                  </a:cubicBezTo>
                  <a:cubicBezTo>
                    <a:pt x="7" y="6"/>
                    <a:pt x="1" y="7"/>
                    <a:pt x="2" y="3"/>
                  </a:cubicBezTo>
                  <a:cubicBezTo>
                    <a:pt x="3" y="1"/>
                    <a:pt x="4" y="0"/>
                    <a:pt x="6" y="0"/>
                  </a:cubicBezTo>
                  <a:cubicBezTo>
                    <a:pt x="8" y="0"/>
                    <a:pt x="9" y="1"/>
                    <a:pt x="8" y="3"/>
                  </a:cubicBezTo>
                  <a:cubicBezTo>
                    <a:pt x="7" y="3"/>
                    <a:pt x="7" y="3"/>
                    <a:pt x="7" y="3"/>
                  </a:cubicBezTo>
                  <a:cubicBezTo>
                    <a:pt x="7" y="2"/>
                    <a:pt x="7" y="1"/>
                    <a:pt x="6" y="1"/>
                  </a:cubicBezTo>
                  <a:cubicBezTo>
                    <a:pt x="5" y="1"/>
                    <a:pt x="4" y="2"/>
                    <a:pt x="4" y="3"/>
                  </a:cubicBezTo>
                  <a:cubicBezTo>
                    <a:pt x="3" y="5"/>
                    <a:pt x="8" y="5"/>
                    <a:pt x="7" y="9"/>
                  </a:cubicBezTo>
                  <a:cubicBezTo>
                    <a:pt x="7" y="11"/>
                    <a:pt x="5" y="12"/>
                    <a:pt x="3" y="1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userDrawn="1"/>
          </p:nvSpPr>
          <p:spPr bwMode="auto">
            <a:xfrm>
              <a:off x="2962" y="2343"/>
              <a:ext cx="35" cy="114"/>
            </a:xfrm>
            <a:custGeom>
              <a:avLst/>
              <a:gdLst>
                <a:gd name="T0" fmla="*/ 0 w 35"/>
                <a:gd name="T1" fmla="*/ 114 h 114"/>
                <a:gd name="T2" fmla="*/ 21 w 35"/>
                <a:gd name="T3" fmla="*/ 35 h 114"/>
                <a:gd name="T4" fmla="*/ 28 w 35"/>
                <a:gd name="T5" fmla="*/ 35 h 114"/>
                <a:gd name="T6" fmla="*/ 14 w 35"/>
                <a:gd name="T7" fmla="*/ 114 h 114"/>
                <a:gd name="T8" fmla="*/ 0 w 35"/>
                <a:gd name="T9" fmla="*/ 114 h 114"/>
                <a:gd name="T10" fmla="*/ 21 w 35"/>
                <a:gd name="T11" fmla="*/ 14 h 114"/>
                <a:gd name="T12" fmla="*/ 28 w 35"/>
                <a:gd name="T13" fmla="*/ 0 h 114"/>
                <a:gd name="T14" fmla="*/ 35 w 35"/>
                <a:gd name="T15" fmla="*/ 0 h 114"/>
                <a:gd name="T16" fmla="*/ 35 w 35"/>
                <a:gd name="T17" fmla="*/ 14 h 114"/>
                <a:gd name="T18" fmla="*/ 21 w 35"/>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14">
                  <a:moveTo>
                    <a:pt x="0" y="114"/>
                  </a:moveTo>
                  <a:lnTo>
                    <a:pt x="21" y="35"/>
                  </a:lnTo>
                  <a:lnTo>
                    <a:pt x="28" y="35"/>
                  </a:lnTo>
                  <a:lnTo>
                    <a:pt x="14" y="114"/>
                  </a:lnTo>
                  <a:lnTo>
                    <a:pt x="0" y="114"/>
                  </a:lnTo>
                  <a:close/>
                  <a:moveTo>
                    <a:pt x="21" y="14"/>
                  </a:moveTo>
                  <a:lnTo>
                    <a:pt x="28" y="0"/>
                  </a:lnTo>
                  <a:lnTo>
                    <a:pt x="35" y="0"/>
                  </a:lnTo>
                  <a:lnTo>
                    <a:pt x="35" y="14"/>
                  </a:lnTo>
                  <a:lnTo>
                    <a:pt x="21" y="1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userDrawn="1"/>
          </p:nvSpPr>
          <p:spPr bwMode="auto">
            <a:xfrm>
              <a:off x="2997" y="2378"/>
              <a:ext cx="64" cy="79"/>
            </a:xfrm>
            <a:custGeom>
              <a:avLst/>
              <a:gdLst>
                <a:gd name="T0" fmla="*/ 1 w 9"/>
                <a:gd name="T1" fmla="*/ 11 h 11"/>
                <a:gd name="T2" fmla="*/ 0 w 9"/>
                <a:gd name="T3" fmla="*/ 11 h 11"/>
                <a:gd name="T4" fmla="*/ 2 w 9"/>
                <a:gd name="T5" fmla="*/ 0 h 11"/>
                <a:gd name="T6" fmla="*/ 3 w 9"/>
                <a:gd name="T7" fmla="*/ 0 h 11"/>
                <a:gd name="T8" fmla="*/ 3 w 9"/>
                <a:gd name="T9" fmla="*/ 2 h 11"/>
                <a:gd name="T10" fmla="*/ 3 w 9"/>
                <a:gd name="T11" fmla="*/ 2 h 11"/>
                <a:gd name="T12" fmla="*/ 6 w 9"/>
                <a:gd name="T13" fmla="*/ 0 h 11"/>
                <a:gd name="T14" fmla="*/ 9 w 9"/>
                <a:gd name="T15" fmla="*/ 3 h 11"/>
                <a:gd name="T16" fmla="*/ 7 w 9"/>
                <a:gd name="T17" fmla="*/ 11 h 11"/>
                <a:gd name="T18" fmla="*/ 6 w 9"/>
                <a:gd name="T19" fmla="*/ 11 h 11"/>
                <a:gd name="T20" fmla="*/ 7 w 9"/>
                <a:gd name="T21" fmla="*/ 4 h 11"/>
                <a:gd name="T22" fmla="*/ 6 w 9"/>
                <a:gd name="T23" fmla="*/ 1 h 11"/>
                <a:gd name="T24" fmla="*/ 3 w 9"/>
                <a:gd name="T25" fmla="*/ 4 h 11"/>
                <a:gd name="T26" fmla="*/ 1 w 9"/>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1">
                  <a:moveTo>
                    <a:pt x="1" y="11"/>
                  </a:moveTo>
                  <a:cubicBezTo>
                    <a:pt x="0" y="11"/>
                    <a:pt x="0" y="11"/>
                    <a:pt x="0" y="11"/>
                  </a:cubicBezTo>
                  <a:cubicBezTo>
                    <a:pt x="2" y="0"/>
                    <a:pt x="2" y="0"/>
                    <a:pt x="2" y="0"/>
                  </a:cubicBezTo>
                  <a:cubicBezTo>
                    <a:pt x="3" y="0"/>
                    <a:pt x="3" y="0"/>
                    <a:pt x="3" y="0"/>
                  </a:cubicBezTo>
                  <a:cubicBezTo>
                    <a:pt x="3" y="2"/>
                    <a:pt x="3" y="2"/>
                    <a:pt x="3" y="2"/>
                  </a:cubicBezTo>
                  <a:cubicBezTo>
                    <a:pt x="3" y="2"/>
                    <a:pt x="3" y="2"/>
                    <a:pt x="3" y="2"/>
                  </a:cubicBezTo>
                  <a:cubicBezTo>
                    <a:pt x="4" y="1"/>
                    <a:pt x="5" y="0"/>
                    <a:pt x="6" y="0"/>
                  </a:cubicBezTo>
                  <a:cubicBezTo>
                    <a:pt x="9" y="0"/>
                    <a:pt x="9" y="2"/>
                    <a:pt x="9" y="3"/>
                  </a:cubicBezTo>
                  <a:cubicBezTo>
                    <a:pt x="7" y="11"/>
                    <a:pt x="7" y="11"/>
                    <a:pt x="7" y="11"/>
                  </a:cubicBezTo>
                  <a:cubicBezTo>
                    <a:pt x="6" y="11"/>
                    <a:pt x="6" y="11"/>
                    <a:pt x="6" y="11"/>
                  </a:cubicBezTo>
                  <a:cubicBezTo>
                    <a:pt x="7" y="4"/>
                    <a:pt x="7" y="4"/>
                    <a:pt x="7" y="4"/>
                  </a:cubicBezTo>
                  <a:cubicBezTo>
                    <a:pt x="8" y="2"/>
                    <a:pt x="7" y="1"/>
                    <a:pt x="6" y="1"/>
                  </a:cubicBezTo>
                  <a:cubicBezTo>
                    <a:pt x="4" y="1"/>
                    <a:pt x="3" y="2"/>
                    <a:pt x="3" y="4"/>
                  </a:cubicBezTo>
                  <a:lnTo>
                    <a:pt x="1" y="1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noEditPoints="1"/>
            </p:cNvSpPr>
            <p:nvPr userDrawn="1"/>
          </p:nvSpPr>
          <p:spPr bwMode="auto">
            <a:xfrm>
              <a:off x="3069" y="2378"/>
              <a:ext cx="71" cy="86"/>
            </a:xfrm>
            <a:custGeom>
              <a:avLst/>
              <a:gdLst>
                <a:gd name="T0" fmla="*/ 2 w 10"/>
                <a:gd name="T1" fmla="*/ 6 h 12"/>
                <a:gd name="T2" fmla="*/ 2 w 10"/>
                <a:gd name="T3" fmla="*/ 7 h 12"/>
                <a:gd name="T4" fmla="*/ 4 w 10"/>
                <a:gd name="T5" fmla="*/ 11 h 12"/>
                <a:gd name="T6" fmla="*/ 7 w 10"/>
                <a:gd name="T7" fmla="*/ 8 h 12"/>
                <a:gd name="T8" fmla="*/ 8 w 10"/>
                <a:gd name="T9" fmla="*/ 8 h 12"/>
                <a:gd name="T10" fmla="*/ 3 w 10"/>
                <a:gd name="T11" fmla="*/ 12 h 12"/>
                <a:gd name="T12" fmla="*/ 0 w 10"/>
                <a:gd name="T13" fmla="*/ 7 h 12"/>
                <a:gd name="T14" fmla="*/ 1 w 10"/>
                <a:gd name="T15" fmla="*/ 5 h 12"/>
                <a:gd name="T16" fmla="*/ 6 w 10"/>
                <a:gd name="T17" fmla="*/ 0 h 12"/>
                <a:gd name="T18" fmla="*/ 9 w 10"/>
                <a:gd name="T19" fmla="*/ 6 h 12"/>
                <a:gd name="T20" fmla="*/ 2 w 10"/>
                <a:gd name="T21" fmla="*/ 6 h 12"/>
                <a:gd name="T22" fmla="*/ 7 w 10"/>
                <a:gd name="T23" fmla="*/ 5 h 12"/>
                <a:gd name="T24" fmla="*/ 6 w 10"/>
                <a:gd name="T25" fmla="*/ 1 h 12"/>
                <a:gd name="T26" fmla="*/ 2 w 10"/>
                <a:gd name="T27" fmla="*/ 5 h 12"/>
                <a:gd name="T28" fmla="*/ 7 w 10"/>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2" y="6"/>
                  </a:moveTo>
                  <a:cubicBezTo>
                    <a:pt x="2" y="7"/>
                    <a:pt x="2" y="7"/>
                    <a:pt x="2" y="7"/>
                  </a:cubicBezTo>
                  <a:cubicBezTo>
                    <a:pt x="2" y="9"/>
                    <a:pt x="2" y="11"/>
                    <a:pt x="4" y="11"/>
                  </a:cubicBezTo>
                  <a:cubicBezTo>
                    <a:pt x="5" y="11"/>
                    <a:pt x="6" y="10"/>
                    <a:pt x="7" y="8"/>
                  </a:cubicBezTo>
                  <a:cubicBezTo>
                    <a:pt x="8" y="8"/>
                    <a:pt x="8" y="8"/>
                    <a:pt x="8" y="8"/>
                  </a:cubicBezTo>
                  <a:cubicBezTo>
                    <a:pt x="7" y="11"/>
                    <a:pt x="6" y="12"/>
                    <a:pt x="3" y="12"/>
                  </a:cubicBezTo>
                  <a:cubicBezTo>
                    <a:pt x="1" y="12"/>
                    <a:pt x="0" y="11"/>
                    <a:pt x="0" y="7"/>
                  </a:cubicBezTo>
                  <a:cubicBezTo>
                    <a:pt x="1" y="5"/>
                    <a:pt x="1" y="5"/>
                    <a:pt x="1" y="5"/>
                  </a:cubicBezTo>
                  <a:cubicBezTo>
                    <a:pt x="2" y="1"/>
                    <a:pt x="3" y="0"/>
                    <a:pt x="6" y="0"/>
                  </a:cubicBezTo>
                  <a:cubicBezTo>
                    <a:pt x="10" y="0"/>
                    <a:pt x="9" y="3"/>
                    <a:pt x="9" y="6"/>
                  </a:cubicBezTo>
                  <a:lnTo>
                    <a:pt x="2" y="6"/>
                  </a:lnTo>
                  <a:close/>
                  <a:moveTo>
                    <a:pt x="7" y="5"/>
                  </a:moveTo>
                  <a:cubicBezTo>
                    <a:pt x="8" y="3"/>
                    <a:pt x="8" y="1"/>
                    <a:pt x="6" y="1"/>
                  </a:cubicBezTo>
                  <a:cubicBezTo>
                    <a:pt x="4" y="1"/>
                    <a:pt x="3" y="3"/>
                    <a:pt x="2" y="5"/>
                  </a:cubicBezTo>
                  <a:lnTo>
                    <a:pt x="7" y="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userDrawn="1"/>
          </p:nvSpPr>
          <p:spPr bwMode="auto">
            <a:xfrm>
              <a:off x="3140" y="2378"/>
              <a:ext cx="57" cy="86"/>
            </a:xfrm>
            <a:custGeom>
              <a:avLst/>
              <a:gdLst>
                <a:gd name="T0" fmla="*/ 3 w 8"/>
                <a:gd name="T1" fmla="*/ 12 h 12"/>
                <a:gd name="T2" fmla="*/ 0 w 8"/>
                <a:gd name="T3" fmla="*/ 8 h 12"/>
                <a:gd name="T4" fmla="*/ 1 w 8"/>
                <a:gd name="T5" fmla="*/ 8 h 12"/>
                <a:gd name="T6" fmla="*/ 3 w 8"/>
                <a:gd name="T7" fmla="*/ 11 h 12"/>
                <a:gd name="T8" fmla="*/ 5 w 8"/>
                <a:gd name="T9" fmla="*/ 9 h 12"/>
                <a:gd name="T10" fmla="*/ 2 w 8"/>
                <a:gd name="T11" fmla="*/ 3 h 12"/>
                <a:gd name="T12" fmla="*/ 6 w 8"/>
                <a:gd name="T13" fmla="*/ 0 h 12"/>
                <a:gd name="T14" fmla="*/ 8 w 8"/>
                <a:gd name="T15" fmla="*/ 3 h 12"/>
                <a:gd name="T16" fmla="*/ 7 w 8"/>
                <a:gd name="T17" fmla="*/ 3 h 12"/>
                <a:gd name="T18" fmla="*/ 5 w 8"/>
                <a:gd name="T19" fmla="*/ 1 h 12"/>
                <a:gd name="T20" fmla="*/ 3 w 8"/>
                <a:gd name="T21" fmla="*/ 3 h 12"/>
                <a:gd name="T22" fmla="*/ 7 w 8"/>
                <a:gd name="T23" fmla="*/ 9 h 12"/>
                <a:gd name="T24" fmla="*/ 3 w 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3" y="12"/>
                  </a:moveTo>
                  <a:cubicBezTo>
                    <a:pt x="0" y="12"/>
                    <a:pt x="0" y="11"/>
                    <a:pt x="0" y="8"/>
                  </a:cubicBezTo>
                  <a:cubicBezTo>
                    <a:pt x="1" y="8"/>
                    <a:pt x="1" y="8"/>
                    <a:pt x="1" y="8"/>
                  </a:cubicBezTo>
                  <a:cubicBezTo>
                    <a:pt x="1" y="10"/>
                    <a:pt x="1" y="11"/>
                    <a:pt x="3" y="11"/>
                  </a:cubicBezTo>
                  <a:cubicBezTo>
                    <a:pt x="4" y="11"/>
                    <a:pt x="5" y="10"/>
                    <a:pt x="5" y="9"/>
                  </a:cubicBezTo>
                  <a:cubicBezTo>
                    <a:pt x="6" y="6"/>
                    <a:pt x="1" y="7"/>
                    <a:pt x="2" y="3"/>
                  </a:cubicBezTo>
                  <a:cubicBezTo>
                    <a:pt x="2" y="1"/>
                    <a:pt x="4" y="0"/>
                    <a:pt x="6" y="0"/>
                  </a:cubicBezTo>
                  <a:cubicBezTo>
                    <a:pt x="8" y="0"/>
                    <a:pt x="8" y="1"/>
                    <a:pt x="8" y="3"/>
                  </a:cubicBezTo>
                  <a:cubicBezTo>
                    <a:pt x="7" y="3"/>
                    <a:pt x="7" y="3"/>
                    <a:pt x="7" y="3"/>
                  </a:cubicBezTo>
                  <a:cubicBezTo>
                    <a:pt x="7" y="2"/>
                    <a:pt x="7" y="1"/>
                    <a:pt x="5" y="1"/>
                  </a:cubicBezTo>
                  <a:cubicBezTo>
                    <a:pt x="4" y="1"/>
                    <a:pt x="3" y="2"/>
                    <a:pt x="3" y="3"/>
                  </a:cubicBezTo>
                  <a:cubicBezTo>
                    <a:pt x="2" y="5"/>
                    <a:pt x="8" y="5"/>
                    <a:pt x="7" y="9"/>
                  </a:cubicBezTo>
                  <a:cubicBezTo>
                    <a:pt x="6" y="11"/>
                    <a:pt x="5" y="12"/>
                    <a:pt x="3" y="1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userDrawn="1"/>
          </p:nvSpPr>
          <p:spPr bwMode="auto">
            <a:xfrm>
              <a:off x="3197" y="2378"/>
              <a:ext cx="64" cy="86"/>
            </a:xfrm>
            <a:custGeom>
              <a:avLst/>
              <a:gdLst>
                <a:gd name="T0" fmla="*/ 3 w 9"/>
                <a:gd name="T1" fmla="*/ 12 h 12"/>
                <a:gd name="T2" fmla="*/ 1 w 9"/>
                <a:gd name="T3" fmla="*/ 8 h 12"/>
                <a:gd name="T4" fmla="*/ 2 w 9"/>
                <a:gd name="T5" fmla="*/ 8 h 12"/>
                <a:gd name="T6" fmla="*/ 4 w 9"/>
                <a:gd name="T7" fmla="*/ 11 h 12"/>
                <a:gd name="T8" fmla="*/ 6 w 9"/>
                <a:gd name="T9" fmla="*/ 9 h 12"/>
                <a:gd name="T10" fmla="*/ 2 w 9"/>
                <a:gd name="T11" fmla="*/ 3 h 12"/>
                <a:gd name="T12" fmla="*/ 6 w 9"/>
                <a:gd name="T13" fmla="*/ 0 h 12"/>
                <a:gd name="T14" fmla="*/ 8 w 9"/>
                <a:gd name="T15" fmla="*/ 3 h 12"/>
                <a:gd name="T16" fmla="*/ 7 w 9"/>
                <a:gd name="T17" fmla="*/ 3 h 12"/>
                <a:gd name="T18" fmla="*/ 6 w 9"/>
                <a:gd name="T19" fmla="*/ 1 h 12"/>
                <a:gd name="T20" fmla="*/ 3 w 9"/>
                <a:gd name="T21" fmla="*/ 3 h 12"/>
                <a:gd name="T22" fmla="*/ 7 w 9"/>
                <a:gd name="T23" fmla="*/ 9 h 12"/>
                <a:gd name="T24" fmla="*/ 3 w 9"/>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3" y="12"/>
                  </a:moveTo>
                  <a:cubicBezTo>
                    <a:pt x="1" y="12"/>
                    <a:pt x="0" y="11"/>
                    <a:pt x="1" y="8"/>
                  </a:cubicBezTo>
                  <a:cubicBezTo>
                    <a:pt x="2" y="8"/>
                    <a:pt x="2" y="8"/>
                    <a:pt x="2" y="8"/>
                  </a:cubicBezTo>
                  <a:cubicBezTo>
                    <a:pt x="2" y="10"/>
                    <a:pt x="2" y="11"/>
                    <a:pt x="4" y="11"/>
                  </a:cubicBezTo>
                  <a:cubicBezTo>
                    <a:pt x="5" y="11"/>
                    <a:pt x="6" y="10"/>
                    <a:pt x="6" y="9"/>
                  </a:cubicBezTo>
                  <a:cubicBezTo>
                    <a:pt x="7" y="6"/>
                    <a:pt x="1" y="7"/>
                    <a:pt x="2" y="3"/>
                  </a:cubicBezTo>
                  <a:cubicBezTo>
                    <a:pt x="3" y="1"/>
                    <a:pt x="4" y="0"/>
                    <a:pt x="6" y="0"/>
                  </a:cubicBezTo>
                  <a:cubicBezTo>
                    <a:pt x="8" y="0"/>
                    <a:pt x="9" y="1"/>
                    <a:pt x="8" y="3"/>
                  </a:cubicBezTo>
                  <a:cubicBezTo>
                    <a:pt x="7" y="3"/>
                    <a:pt x="7" y="3"/>
                    <a:pt x="7" y="3"/>
                  </a:cubicBezTo>
                  <a:cubicBezTo>
                    <a:pt x="7" y="2"/>
                    <a:pt x="7" y="1"/>
                    <a:pt x="6" y="1"/>
                  </a:cubicBezTo>
                  <a:cubicBezTo>
                    <a:pt x="5" y="1"/>
                    <a:pt x="4" y="2"/>
                    <a:pt x="3" y="3"/>
                  </a:cubicBezTo>
                  <a:cubicBezTo>
                    <a:pt x="3" y="5"/>
                    <a:pt x="8" y="5"/>
                    <a:pt x="7" y="9"/>
                  </a:cubicBezTo>
                  <a:cubicBezTo>
                    <a:pt x="7" y="11"/>
                    <a:pt x="5" y="12"/>
                    <a:pt x="3" y="1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userDrawn="1"/>
          </p:nvSpPr>
          <p:spPr bwMode="auto">
            <a:xfrm>
              <a:off x="3303" y="2343"/>
              <a:ext cx="128" cy="114"/>
            </a:xfrm>
            <a:custGeom>
              <a:avLst/>
              <a:gdLst>
                <a:gd name="T0" fmla="*/ 57 w 128"/>
                <a:gd name="T1" fmla="*/ 0 h 114"/>
                <a:gd name="T2" fmla="*/ 71 w 128"/>
                <a:gd name="T3" fmla="*/ 0 h 114"/>
                <a:gd name="T4" fmla="*/ 71 w 128"/>
                <a:gd name="T5" fmla="*/ 100 h 114"/>
                <a:gd name="T6" fmla="*/ 71 w 128"/>
                <a:gd name="T7" fmla="*/ 100 h 114"/>
                <a:gd name="T8" fmla="*/ 121 w 128"/>
                <a:gd name="T9" fmla="*/ 0 h 114"/>
                <a:gd name="T10" fmla="*/ 128 w 128"/>
                <a:gd name="T11" fmla="*/ 0 h 114"/>
                <a:gd name="T12" fmla="*/ 78 w 128"/>
                <a:gd name="T13" fmla="*/ 114 h 114"/>
                <a:gd name="T14" fmla="*/ 64 w 128"/>
                <a:gd name="T15" fmla="*/ 114 h 114"/>
                <a:gd name="T16" fmla="*/ 64 w 128"/>
                <a:gd name="T17" fmla="*/ 14 h 114"/>
                <a:gd name="T18" fmla="*/ 64 w 128"/>
                <a:gd name="T19" fmla="*/ 14 h 114"/>
                <a:gd name="T20" fmla="*/ 14 w 128"/>
                <a:gd name="T21" fmla="*/ 114 h 114"/>
                <a:gd name="T22" fmla="*/ 0 w 128"/>
                <a:gd name="T23" fmla="*/ 114 h 114"/>
                <a:gd name="T24" fmla="*/ 0 w 128"/>
                <a:gd name="T25" fmla="*/ 0 h 114"/>
                <a:gd name="T26" fmla="*/ 14 w 128"/>
                <a:gd name="T27" fmla="*/ 0 h 114"/>
                <a:gd name="T28" fmla="*/ 14 w 128"/>
                <a:gd name="T29" fmla="*/ 107 h 114"/>
                <a:gd name="T30" fmla="*/ 14 w 128"/>
                <a:gd name="T31" fmla="*/ 107 h 114"/>
                <a:gd name="T32" fmla="*/ 57 w 128"/>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14">
                  <a:moveTo>
                    <a:pt x="57" y="0"/>
                  </a:moveTo>
                  <a:lnTo>
                    <a:pt x="71" y="0"/>
                  </a:lnTo>
                  <a:lnTo>
                    <a:pt x="71" y="100"/>
                  </a:lnTo>
                  <a:lnTo>
                    <a:pt x="71" y="100"/>
                  </a:lnTo>
                  <a:lnTo>
                    <a:pt x="121" y="0"/>
                  </a:lnTo>
                  <a:lnTo>
                    <a:pt x="128" y="0"/>
                  </a:lnTo>
                  <a:lnTo>
                    <a:pt x="78" y="114"/>
                  </a:lnTo>
                  <a:lnTo>
                    <a:pt x="64" y="114"/>
                  </a:lnTo>
                  <a:lnTo>
                    <a:pt x="64" y="14"/>
                  </a:lnTo>
                  <a:lnTo>
                    <a:pt x="64" y="14"/>
                  </a:lnTo>
                  <a:lnTo>
                    <a:pt x="14" y="114"/>
                  </a:lnTo>
                  <a:lnTo>
                    <a:pt x="0" y="114"/>
                  </a:lnTo>
                  <a:lnTo>
                    <a:pt x="0" y="0"/>
                  </a:lnTo>
                  <a:lnTo>
                    <a:pt x="14" y="0"/>
                  </a:lnTo>
                  <a:lnTo>
                    <a:pt x="14" y="107"/>
                  </a:lnTo>
                  <a:lnTo>
                    <a:pt x="14" y="107"/>
                  </a:lnTo>
                  <a:lnTo>
                    <a:pt x="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9"/>
            <p:cNvSpPr>
              <a:spLocks noEditPoints="1"/>
            </p:cNvSpPr>
            <p:nvPr userDrawn="1"/>
          </p:nvSpPr>
          <p:spPr bwMode="auto">
            <a:xfrm>
              <a:off x="3417" y="2378"/>
              <a:ext cx="71" cy="86"/>
            </a:xfrm>
            <a:custGeom>
              <a:avLst/>
              <a:gdLst>
                <a:gd name="T0" fmla="*/ 1 w 10"/>
                <a:gd name="T1" fmla="*/ 7 h 12"/>
                <a:gd name="T2" fmla="*/ 1 w 10"/>
                <a:gd name="T3" fmla="*/ 4 h 12"/>
                <a:gd name="T4" fmla="*/ 6 w 10"/>
                <a:gd name="T5" fmla="*/ 0 h 12"/>
                <a:gd name="T6" fmla="*/ 9 w 10"/>
                <a:gd name="T7" fmla="*/ 4 h 12"/>
                <a:gd name="T8" fmla="*/ 8 w 10"/>
                <a:gd name="T9" fmla="*/ 7 h 12"/>
                <a:gd name="T10" fmla="*/ 3 w 10"/>
                <a:gd name="T11" fmla="*/ 12 h 12"/>
                <a:gd name="T12" fmla="*/ 1 w 10"/>
                <a:gd name="T13" fmla="*/ 7 h 12"/>
                <a:gd name="T14" fmla="*/ 6 w 10"/>
                <a:gd name="T15" fmla="*/ 9 h 12"/>
                <a:gd name="T16" fmla="*/ 7 w 10"/>
                <a:gd name="T17" fmla="*/ 6 h 12"/>
                <a:gd name="T18" fmla="*/ 6 w 10"/>
                <a:gd name="T19" fmla="*/ 1 h 12"/>
                <a:gd name="T20" fmla="*/ 2 w 10"/>
                <a:gd name="T21" fmla="*/ 6 h 12"/>
                <a:gd name="T22" fmla="*/ 2 w 10"/>
                <a:gd name="T23" fmla="*/ 9 h 12"/>
                <a:gd name="T24" fmla="*/ 4 w 10"/>
                <a:gd name="T25" fmla="*/ 11 h 12"/>
                <a:gd name="T26" fmla="*/ 6 w 10"/>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1" y="7"/>
                  </a:moveTo>
                  <a:cubicBezTo>
                    <a:pt x="1" y="4"/>
                    <a:pt x="1" y="4"/>
                    <a:pt x="1" y="4"/>
                  </a:cubicBezTo>
                  <a:cubicBezTo>
                    <a:pt x="1" y="3"/>
                    <a:pt x="2" y="0"/>
                    <a:pt x="6" y="0"/>
                  </a:cubicBezTo>
                  <a:cubicBezTo>
                    <a:pt x="10" y="0"/>
                    <a:pt x="9" y="3"/>
                    <a:pt x="9" y="4"/>
                  </a:cubicBezTo>
                  <a:cubicBezTo>
                    <a:pt x="8" y="7"/>
                    <a:pt x="8" y="7"/>
                    <a:pt x="8" y="7"/>
                  </a:cubicBezTo>
                  <a:cubicBezTo>
                    <a:pt x="8" y="10"/>
                    <a:pt x="6" y="12"/>
                    <a:pt x="3" y="12"/>
                  </a:cubicBezTo>
                  <a:cubicBezTo>
                    <a:pt x="1" y="12"/>
                    <a:pt x="0" y="10"/>
                    <a:pt x="1" y="7"/>
                  </a:cubicBezTo>
                  <a:close/>
                  <a:moveTo>
                    <a:pt x="6" y="9"/>
                  </a:moveTo>
                  <a:cubicBezTo>
                    <a:pt x="7" y="9"/>
                    <a:pt x="7" y="7"/>
                    <a:pt x="7" y="6"/>
                  </a:cubicBezTo>
                  <a:cubicBezTo>
                    <a:pt x="8" y="2"/>
                    <a:pt x="8" y="1"/>
                    <a:pt x="6" y="1"/>
                  </a:cubicBezTo>
                  <a:cubicBezTo>
                    <a:pt x="4" y="1"/>
                    <a:pt x="3" y="2"/>
                    <a:pt x="2" y="6"/>
                  </a:cubicBezTo>
                  <a:cubicBezTo>
                    <a:pt x="2" y="7"/>
                    <a:pt x="2" y="9"/>
                    <a:pt x="2" y="9"/>
                  </a:cubicBezTo>
                  <a:cubicBezTo>
                    <a:pt x="2" y="9"/>
                    <a:pt x="2" y="11"/>
                    <a:pt x="4" y="11"/>
                  </a:cubicBezTo>
                  <a:cubicBezTo>
                    <a:pt x="6" y="11"/>
                    <a:pt x="6" y="9"/>
                    <a:pt x="6" y="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0"/>
            <p:cNvSpPr>
              <a:spLocks/>
            </p:cNvSpPr>
            <p:nvPr userDrawn="1"/>
          </p:nvSpPr>
          <p:spPr bwMode="auto">
            <a:xfrm>
              <a:off x="3488" y="2378"/>
              <a:ext cx="50" cy="79"/>
            </a:xfrm>
            <a:custGeom>
              <a:avLst/>
              <a:gdLst>
                <a:gd name="T0" fmla="*/ 4 w 7"/>
                <a:gd name="T1" fmla="*/ 2 h 11"/>
                <a:gd name="T2" fmla="*/ 4 w 7"/>
                <a:gd name="T3" fmla="*/ 2 h 11"/>
                <a:gd name="T4" fmla="*/ 7 w 7"/>
                <a:gd name="T5" fmla="*/ 0 h 11"/>
                <a:gd name="T6" fmla="*/ 7 w 7"/>
                <a:gd name="T7" fmla="*/ 1 h 11"/>
                <a:gd name="T8" fmla="*/ 3 w 7"/>
                <a:gd name="T9" fmla="*/ 4 h 11"/>
                <a:gd name="T10" fmla="*/ 2 w 7"/>
                <a:gd name="T11" fmla="*/ 11 h 11"/>
                <a:gd name="T12" fmla="*/ 0 w 7"/>
                <a:gd name="T13" fmla="*/ 11 h 11"/>
                <a:gd name="T14" fmla="*/ 3 w 7"/>
                <a:gd name="T15" fmla="*/ 0 h 11"/>
                <a:gd name="T16" fmla="*/ 4 w 7"/>
                <a:gd name="T17" fmla="*/ 0 h 11"/>
                <a:gd name="T18" fmla="*/ 4 w 7"/>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4" y="2"/>
                  </a:moveTo>
                  <a:cubicBezTo>
                    <a:pt x="4" y="2"/>
                    <a:pt x="4" y="2"/>
                    <a:pt x="4" y="2"/>
                  </a:cubicBezTo>
                  <a:cubicBezTo>
                    <a:pt x="4" y="1"/>
                    <a:pt x="6" y="0"/>
                    <a:pt x="7" y="0"/>
                  </a:cubicBezTo>
                  <a:cubicBezTo>
                    <a:pt x="7" y="1"/>
                    <a:pt x="7" y="1"/>
                    <a:pt x="7" y="1"/>
                  </a:cubicBezTo>
                  <a:cubicBezTo>
                    <a:pt x="5" y="1"/>
                    <a:pt x="3" y="2"/>
                    <a:pt x="3" y="4"/>
                  </a:cubicBezTo>
                  <a:cubicBezTo>
                    <a:pt x="2" y="11"/>
                    <a:pt x="2" y="11"/>
                    <a:pt x="2" y="11"/>
                  </a:cubicBezTo>
                  <a:cubicBezTo>
                    <a:pt x="0" y="11"/>
                    <a:pt x="0" y="11"/>
                    <a:pt x="0" y="11"/>
                  </a:cubicBezTo>
                  <a:cubicBezTo>
                    <a:pt x="3" y="0"/>
                    <a:pt x="3" y="0"/>
                    <a:pt x="3" y="0"/>
                  </a:cubicBezTo>
                  <a:cubicBezTo>
                    <a:pt x="4" y="0"/>
                    <a:pt x="4" y="0"/>
                    <a:pt x="4" y="0"/>
                  </a:cubicBezTo>
                  <a:lnTo>
                    <a:pt x="4" y="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
            <p:cNvSpPr>
              <a:spLocks/>
            </p:cNvSpPr>
            <p:nvPr userDrawn="1"/>
          </p:nvSpPr>
          <p:spPr bwMode="auto">
            <a:xfrm>
              <a:off x="3531" y="2343"/>
              <a:ext cx="35" cy="114"/>
            </a:xfrm>
            <a:custGeom>
              <a:avLst/>
              <a:gdLst>
                <a:gd name="T0" fmla="*/ 0 w 35"/>
                <a:gd name="T1" fmla="*/ 114 h 114"/>
                <a:gd name="T2" fmla="*/ 28 w 35"/>
                <a:gd name="T3" fmla="*/ 0 h 114"/>
                <a:gd name="T4" fmla="*/ 35 w 35"/>
                <a:gd name="T5" fmla="*/ 0 h 114"/>
                <a:gd name="T6" fmla="*/ 14 w 35"/>
                <a:gd name="T7" fmla="*/ 114 h 114"/>
                <a:gd name="T8" fmla="*/ 0 w 35"/>
                <a:gd name="T9" fmla="*/ 114 h 114"/>
              </a:gdLst>
              <a:ahLst/>
              <a:cxnLst>
                <a:cxn ang="0">
                  <a:pos x="T0" y="T1"/>
                </a:cxn>
                <a:cxn ang="0">
                  <a:pos x="T2" y="T3"/>
                </a:cxn>
                <a:cxn ang="0">
                  <a:pos x="T4" y="T5"/>
                </a:cxn>
                <a:cxn ang="0">
                  <a:pos x="T6" y="T7"/>
                </a:cxn>
                <a:cxn ang="0">
                  <a:pos x="T8" y="T9"/>
                </a:cxn>
              </a:cxnLst>
              <a:rect l="0" t="0" r="r" b="b"/>
              <a:pathLst>
                <a:path w="35" h="114">
                  <a:moveTo>
                    <a:pt x="0" y="114"/>
                  </a:moveTo>
                  <a:lnTo>
                    <a:pt x="28" y="0"/>
                  </a:lnTo>
                  <a:lnTo>
                    <a:pt x="35" y="0"/>
                  </a:lnTo>
                  <a:lnTo>
                    <a:pt x="14" y="114"/>
                  </a:lnTo>
                  <a:lnTo>
                    <a:pt x="0" y="11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noEditPoints="1"/>
            </p:cNvSpPr>
            <p:nvPr userDrawn="1"/>
          </p:nvSpPr>
          <p:spPr bwMode="auto">
            <a:xfrm>
              <a:off x="3566" y="2343"/>
              <a:ext cx="79" cy="121"/>
            </a:xfrm>
            <a:custGeom>
              <a:avLst/>
              <a:gdLst>
                <a:gd name="T0" fmla="*/ 6 w 11"/>
                <a:gd name="T1" fmla="*/ 15 h 17"/>
                <a:gd name="T2" fmla="*/ 6 w 11"/>
                <a:gd name="T3" fmla="*/ 15 h 17"/>
                <a:gd name="T4" fmla="*/ 3 w 11"/>
                <a:gd name="T5" fmla="*/ 17 h 17"/>
                <a:gd name="T6" fmla="*/ 1 w 11"/>
                <a:gd name="T7" fmla="*/ 11 h 17"/>
                <a:gd name="T8" fmla="*/ 5 w 11"/>
                <a:gd name="T9" fmla="*/ 5 h 17"/>
                <a:gd name="T10" fmla="*/ 8 w 11"/>
                <a:gd name="T11" fmla="*/ 6 h 17"/>
                <a:gd name="T12" fmla="*/ 8 w 11"/>
                <a:gd name="T13" fmla="*/ 6 h 17"/>
                <a:gd name="T14" fmla="*/ 9 w 11"/>
                <a:gd name="T15" fmla="*/ 0 h 17"/>
                <a:gd name="T16" fmla="*/ 11 w 11"/>
                <a:gd name="T17" fmla="*/ 0 h 17"/>
                <a:gd name="T18" fmla="*/ 8 w 11"/>
                <a:gd name="T19" fmla="*/ 14 h 17"/>
                <a:gd name="T20" fmla="*/ 7 w 11"/>
                <a:gd name="T21" fmla="*/ 16 h 17"/>
                <a:gd name="T22" fmla="*/ 6 w 11"/>
                <a:gd name="T23" fmla="*/ 16 h 17"/>
                <a:gd name="T24" fmla="*/ 6 w 11"/>
                <a:gd name="T25" fmla="*/ 15 h 17"/>
                <a:gd name="T26" fmla="*/ 7 w 11"/>
                <a:gd name="T27" fmla="*/ 12 h 17"/>
                <a:gd name="T28" fmla="*/ 7 w 11"/>
                <a:gd name="T29" fmla="*/ 10 h 17"/>
                <a:gd name="T30" fmla="*/ 5 w 11"/>
                <a:gd name="T31" fmla="*/ 6 h 17"/>
                <a:gd name="T32" fmla="*/ 2 w 11"/>
                <a:gd name="T33" fmla="*/ 11 h 17"/>
                <a:gd name="T34" fmla="*/ 3 w 11"/>
                <a:gd name="T35" fmla="*/ 16 h 17"/>
                <a:gd name="T36" fmla="*/ 7 w 11"/>
                <a:gd name="T3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7">
                  <a:moveTo>
                    <a:pt x="6" y="15"/>
                  </a:moveTo>
                  <a:cubicBezTo>
                    <a:pt x="6" y="15"/>
                    <a:pt x="6" y="15"/>
                    <a:pt x="6" y="15"/>
                  </a:cubicBezTo>
                  <a:cubicBezTo>
                    <a:pt x="5" y="16"/>
                    <a:pt x="4" y="17"/>
                    <a:pt x="3" y="17"/>
                  </a:cubicBezTo>
                  <a:cubicBezTo>
                    <a:pt x="0" y="17"/>
                    <a:pt x="0" y="13"/>
                    <a:pt x="1" y="11"/>
                  </a:cubicBezTo>
                  <a:cubicBezTo>
                    <a:pt x="1" y="9"/>
                    <a:pt x="2" y="5"/>
                    <a:pt x="5" y="5"/>
                  </a:cubicBezTo>
                  <a:cubicBezTo>
                    <a:pt x="6" y="5"/>
                    <a:pt x="7" y="5"/>
                    <a:pt x="8" y="6"/>
                  </a:cubicBezTo>
                  <a:cubicBezTo>
                    <a:pt x="8" y="6"/>
                    <a:pt x="8" y="6"/>
                    <a:pt x="8" y="6"/>
                  </a:cubicBezTo>
                  <a:cubicBezTo>
                    <a:pt x="9" y="0"/>
                    <a:pt x="9" y="0"/>
                    <a:pt x="9" y="0"/>
                  </a:cubicBezTo>
                  <a:cubicBezTo>
                    <a:pt x="11" y="0"/>
                    <a:pt x="11" y="0"/>
                    <a:pt x="11" y="0"/>
                  </a:cubicBezTo>
                  <a:cubicBezTo>
                    <a:pt x="8" y="14"/>
                    <a:pt x="8" y="14"/>
                    <a:pt x="8" y="14"/>
                  </a:cubicBezTo>
                  <a:cubicBezTo>
                    <a:pt x="7" y="15"/>
                    <a:pt x="7" y="16"/>
                    <a:pt x="7" y="16"/>
                  </a:cubicBezTo>
                  <a:cubicBezTo>
                    <a:pt x="6" y="16"/>
                    <a:pt x="6" y="16"/>
                    <a:pt x="6" y="16"/>
                  </a:cubicBezTo>
                  <a:lnTo>
                    <a:pt x="6" y="15"/>
                  </a:lnTo>
                  <a:close/>
                  <a:moveTo>
                    <a:pt x="7" y="12"/>
                  </a:moveTo>
                  <a:cubicBezTo>
                    <a:pt x="7" y="10"/>
                    <a:pt x="7" y="10"/>
                    <a:pt x="7" y="10"/>
                  </a:cubicBezTo>
                  <a:cubicBezTo>
                    <a:pt x="7" y="9"/>
                    <a:pt x="8" y="6"/>
                    <a:pt x="5" y="6"/>
                  </a:cubicBezTo>
                  <a:cubicBezTo>
                    <a:pt x="3" y="6"/>
                    <a:pt x="3" y="8"/>
                    <a:pt x="2" y="11"/>
                  </a:cubicBezTo>
                  <a:cubicBezTo>
                    <a:pt x="1" y="15"/>
                    <a:pt x="2" y="16"/>
                    <a:pt x="3" y="16"/>
                  </a:cubicBezTo>
                  <a:cubicBezTo>
                    <a:pt x="5" y="16"/>
                    <a:pt x="6" y="15"/>
                    <a:pt x="7" y="1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p:cNvSpPr>
            <p:nvPr userDrawn="1"/>
          </p:nvSpPr>
          <p:spPr bwMode="auto">
            <a:xfrm>
              <a:off x="3645" y="2378"/>
              <a:ext cx="106" cy="79"/>
            </a:xfrm>
            <a:custGeom>
              <a:avLst/>
              <a:gdLst>
                <a:gd name="T0" fmla="*/ 0 w 106"/>
                <a:gd name="T1" fmla="*/ 0 h 79"/>
                <a:gd name="T2" fmla="*/ 14 w 106"/>
                <a:gd name="T3" fmla="*/ 0 h 79"/>
                <a:gd name="T4" fmla="*/ 14 w 106"/>
                <a:gd name="T5" fmla="*/ 72 h 79"/>
                <a:gd name="T6" fmla="*/ 14 w 106"/>
                <a:gd name="T7" fmla="*/ 72 h 79"/>
                <a:gd name="T8" fmla="*/ 49 w 106"/>
                <a:gd name="T9" fmla="*/ 0 h 79"/>
                <a:gd name="T10" fmla="*/ 57 w 106"/>
                <a:gd name="T11" fmla="*/ 0 h 79"/>
                <a:gd name="T12" fmla="*/ 64 w 106"/>
                <a:gd name="T13" fmla="*/ 72 h 79"/>
                <a:gd name="T14" fmla="*/ 64 w 106"/>
                <a:gd name="T15" fmla="*/ 72 h 79"/>
                <a:gd name="T16" fmla="*/ 92 w 106"/>
                <a:gd name="T17" fmla="*/ 0 h 79"/>
                <a:gd name="T18" fmla="*/ 106 w 106"/>
                <a:gd name="T19" fmla="*/ 0 h 79"/>
                <a:gd name="T20" fmla="*/ 64 w 106"/>
                <a:gd name="T21" fmla="*/ 79 h 79"/>
                <a:gd name="T22" fmla="*/ 49 w 106"/>
                <a:gd name="T23" fmla="*/ 79 h 79"/>
                <a:gd name="T24" fmla="*/ 49 w 106"/>
                <a:gd name="T25" fmla="*/ 15 h 79"/>
                <a:gd name="T26" fmla="*/ 49 w 106"/>
                <a:gd name="T27" fmla="*/ 15 h 79"/>
                <a:gd name="T28" fmla="*/ 14 w 106"/>
                <a:gd name="T29" fmla="*/ 79 h 79"/>
                <a:gd name="T30" fmla="*/ 7 w 106"/>
                <a:gd name="T31" fmla="*/ 79 h 79"/>
                <a:gd name="T32" fmla="*/ 0 w 106"/>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79">
                  <a:moveTo>
                    <a:pt x="0" y="0"/>
                  </a:moveTo>
                  <a:lnTo>
                    <a:pt x="14" y="0"/>
                  </a:lnTo>
                  <a:lnTo>
                    <a:pt x="14" y="72"/>
                  </a:lnTo>
                  <a:lnTo>
                    <a:pt x="14" y="72"/>
                  </a:lnTo>
                  <a:lnTo>
                    <a:pt x="49" y="0"/>
                  </a:lnTo>
                  <a:lnTo>
                    <a:pt x="57" y="0"/>
                  </a:lnTo>
                  <a:lnTo>
                    <a:pt x="64" y="72"/>
                  </a:lnTo>
                  <a:lnTo>
                    <a:pt x="64" y="72"/>
                  </a:lnTo>
                  <a:lnTo>
                    <a:pt x="92" y="0"/>
                  </a:lnTo>
                  <a:lnTo>
                    <a:pt x="106" y="0"/>
                  </a:lnTo>
                  <a:lnTo>
                    <a:pt x="64" y="79"/>
                  </a:lnTo>
                  <a:lnTo>
                    <a:pt x="49" y="79"/>
                  </a:lnTo>
                  <a:lnTo>
                    <a:pt x="49" y="15"/>
                  </a:lnTo>
                  <a:lnTo>
                    <a:pt x="49" y="15"/>
                  </a:lnTo>
                  <a:lnTo>
                    <a:pt x="14" y="79"/>
                  </a:lnTo>
                  <a:lnTo>
                    <a:pt x="7" y="79"/>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4"/>
            <p:cNvSpPr>
              <a:spLocks noEditPoints="1"/>
            </p:cNvSpPr>
            <p:nvPr userDrawn="1"/>
          </p:nvSpPr>
          <p:spPr bwMode="auto">
            <a:xfrm>
              <a:off x="3744" y="2343"/>
              <a:ext cx="36" cy="114"/>
            </a:xfrm>
            <a:custGeom>
              <a:avLst/>
              <a:gdLst>
                <a:gd name="T0" fmla="*/ 0 w 36"/>
                <a:gd name="T1" fmla="*/ 114 h 114"/>
                <a:gd name="T2" fmla="*/ 14 w 36"/>
                <a:gd name="T3" fmla="*/ 35 h 114"/>
                <a:gd name="T4" fmla="*/ 29 w 36"/>
                <a:gd name="T5" fmla="*/ 35 h 114"/>
                <a:gd name="T6" fmla="*/ 7 w 36"/>
                <a:gd name="T7" fmla="*/ 114 h 114"/>
                <a:gd name="T8" fmla="*/ 0 w 36"/>
                <a:gd name="T9" fmla="*/ 114 h 114"/>
                <a:gd name="T10" fmla="*/ 22 w 36"/>
                <a:gd name="T11" fmla="*/ 14 h 114"/>
                <a:gd name="T12" fmla="*/ 22 w 36"/>
                <a:gd name="T13" fmla="*/ 0 h 114"/>
                <a:gd name="T14" fmla="*/ 36 w 36"/>
                <a:gd name="T15" fmla="*/ 0 h 114"/>
                <a:gd name="T16" fmla="*/ 29 w 36"/>
                <a:gd name="T17" fmla="*/ 14 h 114"/>
                <a:gd name="T18" fmla="*/ 22 w 36"/>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14">
                  <a:moveTo>
                    <a:pt x="0" y="114"/>
                  </a:moveTo>
                  <a:lnTo>
                    <a:pt x="14" y="35"/>
                  </a:lnTo>
                  <a:lnTo>
                    <a:pt x="29" y="35"/>
                  </a:lnTo>
                  <a:lnTo>
                    <a:pt x="7" y="114"/>
                  </a:lnTo>
                  <a:lnTo>
                    <a:pt x="0" y="114"/>
                  </a:lnTo>
                  <a:close/>
                  <a:moveTo>
                    <a:pt x="22" y="14"/>
                  </a:moveTo>
                  <a:lnTo>
                    <a:pt x="22" y="0"/>
                  </a:lnTo>
                  <a:lnTo>
                    <a:pt x="36" y="0"/>
                  </a:lnTo>
                  <a:lnTo>
                    <a:pt x="29" y="14"/>
                  </a:lnTo>
                  <a:lnTo>
                    <a:pt x="22" y="1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5"/>
            <p:cNvSpPr>
              <a:spLocks noEditPoints="1"/>
            </p:cNvSpPr>
            <p:nvPr userDrawn="1"/>
          </p:nvSpPr>
          <p:spPr bwMode="auto">
            <a:xfrm>
              <a:off x="3773" y="2343"/>
              <a:ext cx="78" cy="121"/>
            </a:xfrm>
            <a:custGeom>
              <a:avLst/>
              <a:gdLst>
                <a:gd name="T0" fmla="*/ 7 w 11"/>
                <a:gd name="T1" fmla="*/ 15 h 17"/>
                <a:gd name="T2" fmla="*/ 7 w 11"/>
                <a:gd name="T3" fmla="*/ 15 h 17"/>
                <a:gd name="T4" fmla="*/ 3 w 11"/>
                <a:gd name="T5" fmla="*/ 17 h 17"/>
                <a:gd name="T6" fmla="*/ 1 w 11"/>
                <a:gd name="T7" fmla="*/ 11 h 17"/>
                <a:gd name="T8" fmla="*/ 6 w 11"/>
                <a:gd name="T9" fmla="*/ 5 h 17"/>
                <a:gd name="T10" fmla="*/ 8 w 11"/>
                <a:gd name="T11" fmla="*/ 6 h 17"/>
                <a:gd name="T12" fmla="*/ 8 w 11"/>
                <a:gd name="T13" fmla="*/ 6 h 17"/>
                <a:gd name="T14" fmla="*/ 10 w 11"/>
                <a:gd name="T15" fmla="*/ 0 h 17"/>
                <a:gd name="T16" fmla="*/ 11 w 11"/>
                <a:gd name="T17" fmla="*/ 0 h 17"/>
                <a:gd name="T18" fmla="*/ 8 w 11"/>
                <a:gd name="T19" fmla="*/ 14 h 17"/>
                <a:gd name="T20" fmla="*/ 8 w 11"/>
                <a:gd name="T21" fmla="*/ 16 h 17"/>
                <a:gd name="T22" fmla="*/ 6 w 11"/>
                <a:gd name="T23" fmla="*/ 16 h 17"/>
                <a:gd name="T24" fmla="*/ 7 w 11"/>
                <a:gd name="T25" fmla="*/ 15 h 17"/>
                <a:gd name="T26" fmla="*/ 7 w 11"/>
                <a:gd name="T27" fmla="*/ 12 h 17"/>
                <a:gd name="T28" fmla="*/ 8 w 11"/>
                <a:gd name="T29" fmla="*/ 10 h 17"/>
                <a:gd name="T30" fmla="*/ 6 w 11"/>
                <a:gd name="T31" fmla="*/ 6 h 17"/>
                <a:gd name="T32" fmla="*/ 2 w 11"/>
                <a:gd name="T33" fmla="*/ 11 h 17"/>
                <a:gd name="T34" fmla="*/ 4 w 11"/>
                <a:gd name="T35" fmla="*/ 16 h 17"/>
                <a:gd name="T36" fmla="*/ 7 w 11"/>
                <a:gd name="T3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7">
                  <a:moveTo>
                    <a:pt x="7" y="15"/>
                  </a:moveTo>
                  <a:cubicBezTo>
                    <a:pt x="7" y="15"/>
                    <a:pt x="7" y="15"/>
                    <a:pt x="7" y="15"/>
                  </a:cubicBezTo>
                  <a:cubicBezTo>
                    <a:pt x="6" y="16"/>
                    <a:pt x="5" y="17"/>
                    <a:pt x="3" y="17"/>
                  </a:cubicBezTo>
                  <a:cubicBezTo>
                    <a:pt x="0" y="17"/>
                    <a:pt x="1" y="13"/>
                    <a:pt x="1" y="11"/>
                  </a:cubicBezTo>
                  <a:cubicBezTo>
                    <a:pt x="2" y="9"/>
                    <a:pt x="2" y="5"/>
                    <a:pt x="6" y="5"/>
                  </a:cubicBezTo>
                  <a:cubicBezTo>
                    <a:pt x="7" y="5"/>
                    <a:pt x="8" y="5"/>
                    <a:pt x="8" y="6"/>
                  </a:cubicBezTo>
                  <a:cubicBezTo>
                    <a:pt x="8" y="6"/>
                    <a:pt x="8" y="6"/>
                    <a:pt x="8" y="6"/>
                  </a:cubicBezTo>
                  <a:cubicBezTo>
                    <a:pt x="10" y="0"/>
                    <a:pt x="10" y="0"/>
                    <a:pt x="10" y="0"/>
                  </a:cubicBezTo>
                  <a:cubicBezTo>
                    <a:pt x="11" y="0"/>
                    <a:pt x="11" y="0"/>
                    <a:pt x="11" y="0"/>
                  </a:cubicBezTo>
                  <a:cubicBezTo>
                    <a:pt x="8" y="14"/>
                    <a:pt x="8" y="14"/>
                    <a:pt x="8" y="14"/>
                  </a:cubicBezTo>
                  <a:cubicBezTo>
                    <a:pt x="8" y="15"/>
                    <a:pt x="8" y="16"/>
                    <a:pt x="8" y="16"/>
                  </a:cubicBezTo>
                  <a:cubicBezTo>
                    <a:pt x="6" y="16"/>
                    <a:pt x="6" y="16"/>
                    <a:pt x="6" y="16"/>
                  </a:cubicBezTo>
                  <a:lnTo>
                    <a:pt x="7" y="15"/>
                  </a:lnTo>
                  <a:close/>
                  <a:moveTo>
                    <a:pt x="7" y="12"/>
                  </a:moveTo>
                  <a:cubicBezTo>
                    <a:pt x="8" y="10"/>
                    <a:pt x="8" y="10"/>
                    <a:pt x="8" y="10"/>
                  </a:cubicBezTo>
                  <a:cubicBezTo>
                    <a:pt x="8" y="9"/>
                    <a:pt x="8" y="6"/>
                    <a:pt x="6" y="6"/>
                  </a:cubicBezTo>
                  <a:cubicBezTo>
                    <a:pt x="3" y="6"/>
                    <a:pt x="3" y="8"/>
                    <a:pt x="2" y="11"/>
                  </a:cubicBezTo>
                  <a:cubicBezTo>
                    <a:pt x="2" y="15"/>
                    <a:pt x="2" y="16"/>
                    <a:pt x="4" y="16"/>
                  </a:cubicBezTo>
                  <a:cubicBezTo>
                    <a:pt x="5" y="16"/>
                    <a:pt x="7" y="15"/>
                    <a:pt x="7" y="1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6"/>
            <p:cNvSpPr>
              <a:spLocks noEditPoints="1"/>
            </p:cNvSpPr>
            <p:nvPr userDrawn="1"/>
          </p:nvSpPr>
          <p:spPr bwMode="auto">
            <a:xfrm>
              <a:off x="3844" y="2378"/>
              <a:ext cx="71" cy="86"/>
            </a:xfrm>
            <a:custGeom>
              <a:avLst/>
              <a:gdLst>
                <a:gd name="T0" fmla="*/ 3 w 10"/>
                <a:gd name="T1" fmla="*/ 6 h 12"/>
                <a:gd name="T2" fmla="*/ 2 w 10"/>
                <a:gd name="T3" fmla="*/ 7 h 12"/>
                <a:gd name="T4" fmla="*/ 4 w 10"/>
                <a:gd name="T5" fmla="*/ 11 h 12"/>
                <a:gd name="T6" fmla="*/ 7 w 10"/>
                <a:gd name="T7" fmla="*/ 8 h 12"/>
                <a:gd name="T8" fmla="*/ 9 w 10"/>
                <a:gd name="T9" fmla="*/ 8 h 12"/>
                <a:gd name="T10" fmla="*/ 4 w 10"/>
                <a:gd name="T11" fmla="*/ 12 h 12"/>
                <a:gd name="T12" fmla="*/ 1 w 10"/>
                <a:gd name="T13" fmla="*/ 7 h 12"/>
                <a:gd name="T14" fmla="*/ 2 w 10"/>
                <a:gd name="T15" fmla="*/ 5 h 12"/>
                <a:gd name="T16" fmla="*/ 7 w 10"/>
                <a:gd name="T17" fmla="*/ 0 h 12"/>
                <a:gd name="T18" fmla="*/ 9 w 10"/>
                <a:gd name="T19" fmla="*/ 6 h 12"/>
                <a:gd name="T20" fmla="*/ 3 w 10"/>
                <a:gd name="T21" fmla="*/ 6 h 12"/>
                <a:gd name="T22" fmla="*/ 8 w 10"/>
                <a:gd name="T23" fmla="*/ 5 h 12"/>
                <a:gd name="T24" fmla="*/ 6 w 10"/>
                <a:gd name="T25" fmla="*/ 1 h 12"/>
                <a:gd name="T26" fmla="*/ 3 w 10"/>
                <a:gd name="T27" fmla="*/ 5 h 12"/>
                <a:gd name="T28" fmla="*/ 8 w 10"/>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3" y="6"/>
                  </a:moveTo>
                  <a:cubicBezTo>
                    <a:pt x="2" y="7"/>
                    <a:pt x="2" y="7"/>
                    <a:pt x="2" y="7"/>
                  </a:cubicBezTo>
                  <a:cubicBezTo>
                    <a:pt x="2" y="9"/>
                    <a:pt x="2" y="11"/>
                    <a:pt x="4" y="11"/>
                  </a:cubicBezTo>
                  <a:cubicBezTo>
                    <a:pt x="6" y="11"/>
                    <a:pt x="7" y="10"/>
                    <a:pt x="7" y="8"/>
                  </a:cubicBezTo>
                  <a:cubicBezTo>
                    <a:pt x="9" y="8"/>
                    <a:pt x="9" y="8"/>
                    <a:pt x="9" y="8"/>
                  </a:cubicBezTo>
                  <a:cubicBezTo>
                    <a:pt x="8" y="11"/>
                    <a:pt x="6" y="12"/>
                    <a:pt x="4" y="12"/>
                  </a:cubicBezTo>
                  <a:cubicBezTo>
                    <a:pt x="2" y="12"/>
                    <a:pt x="0" y="11"/>
                    <a:pt x="1" y="7"/>
                  </a:cubicBezTo>
                  <a:cubicBezTo>
                    <a:pt x="2" y="5"/>
                    <a:pt x="2" y="5"/>
                    <a:pt x="2" y="5"/>
                  </a:cubicBezTo>
                  <a:cubicBezTo>
                    <a:pt x="2" y="1"/>
                    <a:pt x="4" y="0"/>
                    <a:pt x="7" y="0"/>
                  </a:cubicBezTo>
                  <a:cubicBezTo>
                    <a:pt x="10" y="0"/>
                    <a:pt x="10" y="3"/>
                    <a:pt x="9" y="6"/>
                  </a:cubicBezTo>
                  <a:lnTo>
                    <a:pt x="3" y="6"/>
                  </a:lnTo>
                  <a:close/>
                  <a:moveTo>
                    <a:pt x="8" y="5"/>
                  </a:moveTo>
                  <a:cubicBezTo>
                    <a:pt x="9" y="3"/>
                    <a:pt x="8" y="1"/>
                    <a:pt x="6" y="1"/>
                  </a:cubicBezTo>
                  <a:cubicBezTo>
                    <a:pt x="4" y="1"/>
                    <a:pt x="3" y="3"/>
                    <a:pt x="3" y="5"/>
                  </a:cubicBezTo>
                  <a:lnTo>
                    <a:pt x="8" y="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0" name="Rectangle 49"/>
          <p:cNvSpPr>
            <a:spLocks noChangeAspect="1"/>
          </p:cNvSpPr>
          <p:nvPr/>
        </p:nvSpPr>
        <p:spPr>
          <a:xfrm>
            <a:off x="0" y="0"/>
            <a:ext cx="749808" cy="749808"/>
          </a:xfrm>
          <a:prstGeom prst="rect">
            <a:avLst/>
          </a:prstGeom>
          <a:solidFill>
            <a:srgbClr val="1820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749808" cy="749808"/>
          </a:xfrm>
          <a:prstGeom prst="rect">
            <a:avLst/>
          </a:prstGeom>
        </p:spPr>
      </p:pic>
      <p:grpSp>
        <p:nvGrpSpPr>
          <p:cNvPr id="49" name="ipGroup1"/>
          <p:cNvGrpSpPr/>
          <p:nvPr userDrawn="1"/>
        </p:nvGrpSpPr>
        <p:grpSpPr>
          <a:xfrm>
            <a:off x="1333390" y="4730805"/>
            <a:ext cx="852064" cy="310677"/>
            <a:chOff x="2971800" y="4819118"/>
            <a:chExt cx="852064" cy="310677"/>
          </a:xfrm>
        </p:grpSpPr>
        <p:sp>
          <p:nvSpPr>
            <p:cNvPr id="51" name="TextBox 50"/>
            <p:cNvSpPr txBox="1"/>
            <p:nvPr userDrawn="1"/>
          </p:nvSpPr>
          <p:spPr>
            <a:xfrm>
              <a:off x="3326612" y="4851055"/>
              <a:ext cx="497252" cy="246221"/>
            </a:xfrm>
            <a:prstGeom prst="rect">
              <a:avLst/>
            </a:prstGeom>
            <a:noFill/>
          </p:spPr>
          <p:txBody>
            <a:bodyPr wrap="none" rtlCol="0">
              <a:spAutoFit/>
            </a:bodyPr>
            <a:lstStyle/>
            <a:p>
              <a:r>
                <a:rPr lang="en-US" sz="1000" dirty="0">
                  <a:solidFill>
                    <a:srgbClr val="769DB5"/>
                  </a:solidFill>
                </a:rPr>
                <a:t>Public</a:t>
              </a:r>
            </a:p>
          </p:txBody>
        </p:sp>
        <p:sp>
          <p:nvSpPr>
            <p:cNvPr id="52" name="Oval 51"/>
            <p:cNvSpPr/>
            <p:nvPr userDrawn="1"/>
          </p:nvSpPr>
          <p:spPr>
            <a:xfrm>
              <a:off x="3186475" y="4873425"/>
              <a:ext cx="200167" cy="200167"/>
            </a:xfrm>
            <a:prstGeom prst="ellipse">
              <a:avLst/>
            </a:prstGeom>
            <a:solidFill>
              <a:srgbClr val="76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userDrawn="1"/>
          </p:nvSpPr>
          <p:spPr>
            <a:xfrm>
              <a:off x="3151220" y="4819118"/>
              <a:ext cx="276038" cy="307777"/>
            </a:xfrm>
            <a:prstGeom prst="rect">
              <a:avLst/>
            </a:prstGeom>
            <a:noFill/>
          </p:spPr>
          <p:txBody>
            <a:bodyPr wrap="none" rtlCol="0">
              <a:spAutoFit/>
            </a:bodyPr>
            <a:lstStyle/>
            <a:p>
              <a:r>
                <a:rPr lang="en-US" sz="1400" dirty="0">
                  <a:solidFill>
                    <a:schemeClr val="bg1"/>
                  </a:solidFill>
                </a:rPr>
                <a:t>1</a:t>
              </a:r>
            </a:p>
          </p:txBody>
        </p:sp>
        <p:sp>
          <p:nvSpPr>
            <p:cNvPr id="54" name="TextBox 53"/>
            <p:cNvSpPr txBox="1"/>
            <p:nvPr userDrawn="1"/>
          </p:nvSpPr>
          <p:spPr>
            <a:xfrm>
              <a:off x="2971800" y="4822018"/>
              <a:ext cx="284052" cy="307777"/>
            </a:xfrm>
            <a:prstGeom prst="rect">
              <a:avLst/>
            </a:prstGeom>
            <a:noFill/>
          </p:spPr>
          <p:txBody>
            <a:bodyPr wrap="none" rtlCol="0">
              <a:spAutoFit/>
            </a:bodyPr>
            <a:lstStyle/>
            <a:p>
              <a:r>
                <a:rPr lang="en-US" sz="1400" spc="-150" dirty="0">
                  <a:solidFill>
                    <a:srgbClr val="769DB5"/>
                  </a:solidFill>
                </a:rPr>
                <a:t>IP</a:t>
              </a:r>
            </a:p>
          </p:txBody>
        </p:sp>
      </p:grpSp>
    </p:spTree>
    <p:extLst>
      <p:ext uri="{BB962C8B-B14F-4D97-AF65-F5344CB8AC3E}">
        <p14:creationId xmlns:p14="http://schemas.microsoft.com/office/powerpoint/2010/main" val="222297018"/>
      </p:ext>
    </p:extLst>
  </p:cSld>
  <p:clrMap bg1="lt1" tx1="dk1" bg2="lt2" tx2="dk2" accent1="accent1" accent2="accent2" accent3="accent3" accent4="accent4" accent5="accent5" accent6="accent6" hlink="hlink" folHlink="folHlink"/>
  <p:sldLayoutIdLst>
    <p:sldLayoutId id="2147483742" r:id="rId1"/>
    <p:sldLayoutId id="2147483737" r:id="rId2"/>
    <p:sldLayoutId id="2147483738" r:id="rId3"/>
    <p:sldLayoutId id="2147483739" r:id="rId4"/>
    <p:sldLayoutId id="2147483740" r:id="rId5"/>
    <p:sldLayoutId id="2147483741"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ransition>
    <p:push dir="u"/>
  </p:transition>
  <p:hf hdr="0" dt="0"/>
  <p:txStyles>
    <p:titleStyle>
      <a:lvl1pPr algn="l" defTabSz="914400" rtl="0" eaLnBrk="1" latinLnBrk="0" hangingPunct="1">
        <a:spcBef>
          <a:spcPct val="0"/>
        </a:spcBef>
        <a:buNone/>
        <a:defRPr sz="2000" kern="1200">
          <a:solidFill>
            <a:srgbClr val="2E3E4D"/>
          </a:solidFill>
          <a:latin typeface="Calibri" panose="020F050202020403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panose="020F050202020403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panose="020F050202020403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panose="020F050202020403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panose="020F050202020403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panose="020F050202020403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8.emf"/><Relationship Id="rId7" Type="http://schemas.openxmlformats.org/officeDocument/2006/relationships/diagramData" Target="../diagrams/data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1.emf"/><Relationship Id="rId11" Type="http://schemas.microsoft.com/office/2007/relationships/diagramDrawing" Target="../diagrams/drawing1.xml"/><Relationship Id="rId5" Type="http://schemas.openxmlformats.org/officeDocument/2006/relationships/image" Target="../media/image30.png"/><Relationship Id="rId10" Type="http://schemas.openxmlformats.org/officeDocument/2006/relationships/diagramColors" Target="../diagrams/colors1.xml"/><Relationship Id="rId4" Type="http://schemas.openxmlformats.org/officeDocument/2006/relationships/image" Target="../media/image29.emf"/><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emf"/><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4.emf"/><Relationship Id="rId5" Type="http://schemas.openxmlformats.org/officeDocument/2006/relationships/image" Target="../media/image33.emf"/><Relationship Id="rId10" Type="http://schemas.openxmlformats.org/officeDocument/2006/relationships/image" Target="../media/image38.png"/><Relationship Id="rId4" Type="http://schemas.openxmlformats.org/officeDocument/2006/relationships/image" Target="../media/image32.emf"/><Relationship Id="rId9" Type="http://schemas.openxmlformats.org/officeDocument/2006/relationships/image" Target="../media/image3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3.emf"/><Relationship Id="rId1" Type="http://schemas.openxmlformats.org/officeDocument/2006/relationships/slideLayout" Target="../slideLayouts/slideLayout5.xml"/><Relationship Id="rId6" Type="http://schemas.openxmlformats.org/officeDocument/2006/relationships/image" Target="../media/image48.gif"/><Relationship Id="rId5" Type="http://schemas.openxmlformats.org/officeDocument/2006/relationships/image" Target="../media/image47.png"/><Relationship Id="rId4" Type="http://schemas.openxmlformats.org/officeDocument/2006/relationships/image" Target="../media/image49.sv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a:t>
            </a:r>
            <a:r>
              <a:rPr lang="is-IS" dirty="0"/>
              <a:t>2019 </a:t>
            </a:r>
            <a:r>
              <a:rPr lang="en-US" dirty="0"/>
              <a:t>Eaton. All Rights Reserved</a:t>
            </a:r>
          </a:p>
        </p:txBody>
      </p:sp>
      <p:sp>
        <p:nvSpPr>
          <p:cNvPr id="4" name="Subtitle 3"/>
          <p:cNvSpPr>
            <a:spLocks noGrp="1"/>
          </p:cNvSpPr>
          <p:nvPr>
            <p:ph type="subTitle" idx="1"/>
          </p:nvPr>
        </p:nvSpPr>
        <p:spPr/>
        <p:txBody>
          <a:bodyPr/>
          <a:lstStyle/>
          <a:p>
            <a:r>
              <a:rPr lang="en-US" dirty="0"/>
              <a:t>OT Cybersecurity and Impact on Patient Care in Health Care Facilities</a:t>
            </a:r>
          </a:p>
          <a:p>
            <a:endParaRPr lang="en-US" dirty="0"/>
          </a:p>
          <a:p>
            <a:r>
              <a:rPr lang="en-US" dirty="0"/>
              <a:t>October 15</a:t>
            </a:r>
            <a:r>
              <a:rPr lang="en-US" baseline="30000" dirty="0"/>
              <a:t>th</a:t>
            </a:r>
            <a:r>
              <a:rPr lang="en-US" dirty="0"/>
              <a:t>, 2019</a:t>
            </a:r>
          </a:p>
          <a:p>
            <a:r>
              <a:rPr lang="en-US" dirty="0"/>
              <a:t>Anthony Ciccozzi, PE, GICSP, PMP</a:t>
            </a:r>
          </a:p>
        </p:txBody>
      </p:sp>
    </p:spTree>
    <p:extLst>
      <p:ext uri="{BB962C8B-B14F-4D97-AF65-F5344CB8AC3E}">
        <p14:creationId xmlns:p14="http://schemas.microsoft.com/office/powerpoint/2010/main" val="2244159912"/>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D2DF38F-BD91-468D-BF54-A72C428D680C}"/>
              </a:ext>
            </a:extLst>
          </p:cNvPr>
          <p:cNvSpPr>
            <a:spLocks noGrp="1"/>
          </p:cNvSpPr>
          <p:nvPr>
            <p:ph type="title"/>
          </p:nvPr>
        </p:nvSpPr>
        <p:spPr>
          <a:xfrm>
            <a:off x="914400" y="209550"/>
            <a:ext cx="7976784" cy="381000"/>
          </a:xfrm>
        </p:spPr>
        <p:txBody>
          <a:bodyPr>
            <a:normAutofit fontScale="90000"/>
          </a:bodyPr>
          <a:lstStyle/>
          <a:p>
            <a:r>
              <a:rPr lang="en-US" dirty="0"/>
              <a:t>Case Study: U.S. Healthcare Facility</a:t>
            </a:r>
          </a:p>
        </p:txBody>
      </p:sp>
      <p:sp>
        <p:nvSpPr>
          <p:cNvPr id="10" name="Slide Number Placeholder 4">
            <a:extLst>
              <a:ext uri="{FF2B5EF4-FFF2-40B4-BE49-F238E27FC236}">
                <a16:creationId xmlns:a16="http://schemas.microsoft.com/office/drawing/2014/main" id="{048870AE-E7E1-4961-BCB9-C831AA0A0F8B}"/>
              </a:ext>
            </a:extLst>
          </p:cNvPr>
          <p:cNvSpPr>
            <a:spLocks noGrp="1"/>
          </p:cNvSpPr>
          <p:nvPr>
            <p:ph type="sldNum" sz="quarter" idx="12"/>
          </p:nvPr>
        </p:nvSpPr>
        <p:spPr>
          <a:xfrm>
            <a:off x="6986184" y="263128"/>
            <a:ext cx="1706880" cy="273844"/>
          </a:xfrm>
        </p:spPr>
        <p:txBody>
          <a:bodyPr/>
          <a:lstStyle/>
          <a:p>
            <a:pPr defTabSz="914378">
              <a:defRPr/>
            </a:pPr>
            <a:fld id="{B5530716-36E6-40F8-9830-ED96CA7196A9}" type="slidenum">
              <a:rPr lang="en-US"/>
              <a:pPr defTabSz="914378">
                <a:defRPr/>
              </a:pPr>
              <a:t>10</a:t>
            </a:fld>
            <a:endParaRPr lang="en-US" dirty="0"/>
          </a:p>
        </p:txBody>
      </p:sp>
      <p:sp>
        <p:nvSpPr>
          <p:cNvPr id="12" name="Footer Placeholder 3">
            <a:extLst>
              <a:ext uri="{FF2B5EF4-FFF2-40B4-BE49-F238E27FC236}">
                <a16:creationId xmlns:a16="http://schemas.microsoft.com/office/drawing/2014/main" id="{C6D27D11-6184-43DB-BEC0-06DAEE5E5492}"/>
              </a:ext>
            </a:extLst>
          </p:cNvPr>
          <p:cNvSpPr>
            <a:spLocks noGrp="1"/>
          </p:cNvSpPr>
          <p:nvPr>
            <p:ph type="ftr" sz="quarter" idx="11"/>
          </p:nvPr>
        </p:nvSpPr>
        <p:spPr>
          <a:xfrm>
            <a:off x="5867400" y="4743450"/>
            <a:ext cx="2895600" cy="273844"/>
          </a:xfrm>
        </p:spPr>
        <p:txBody>
          <a:bodyPr/>
          <a:lstStyle/>
          <a:p>
            <a:r>
              <a:rPr lang="en-US" dirty="0"/>
              <a:t>© 2019 Eaton. All Rights Reserved</a:t>
            </a:r>
          </a:p>
        </p:txBody>
      </p:sp>
      <p:sp>
        <p:nvSpPr>
          <p:cNvPr id="13" name="Rectangle: Rounded Corners 12">
            <a:extLst>
              <a:ext uri="{FF2B5EF4-FFF2-40B4-BE49-F238E27FC236}">
                <a16:creationId xmlns:a16="http://schemas.microsoft.com/office/drawing/2014/main" id="{6C776D44-840C-4CB1-8910-C905DEDBF496}"/>
              </a:ext>
            </a:extLst>
          </p:cNvPr>
          <p:cNvSpPr/>
          <p:nvPr/>
        </p:nvSpPr>
        <p:spPr>
          <a:xfrm>
            <a:off x="152399" y="4318105"/>
            <a:ext cx="8915401" cy="38724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i="1" dirty="0">
                <a:solidFill>
                  <a:srgbClr val="0070C0"/>
                </a:solidFill>
              </a:rPr>
              <a:t>Takeaway: </a:t>
            </a:r>
            <a:r>
              <a:rPr lang="en-US" sz="1600" dirty="0">
                <a:solidFill>
                  <a:srgbClr val="0070C0"/>
                </a:solidFill>
              </a:rPr>
              <a:t>Otherwise “secure” organizations have serious gaps in Facility OT cybersecurity</a:t>
            </a:r>
          </a:p>
        </p:txBody>
      </p:sp>
      <p:sp>
        <p:nvSpPr>
          <p:cNvPr id="5" name="Rectangle 4">
            <a:extLst>
              <a:ext uri="{FF2B5EF4-FFF2-40B4-BE49-F238E27FC236}">
                <a16:creationId xmlns:a16="http://schemas.microsoft.com/office/drawing/2014/main" id="{E23BD230-3973-412D-9AC1-724F9F4C647B}"/>
              </a:ext>
            </a:extLst>
          </p:cNvPr>
          <p:cNvSpPr/>
          <p:nvPr/>
        </p:nvSpPr>
        <p:spPr>
          <a:xfrm>
            <a:off x="32762" y="819150"/>
            <a:ext cx="3784601" cy="1815882"/>
          </a:xfrm>
          <a:prstGeom prst="rect">
            <a:avLst/>
          </a:prstGeom>
        </p:spPr>
        <p:txBody>
          <a:bodyPr wrap="square">
            <a:spAutoFit/>
          </a:bodyPr>
          <a:lstStyle/>
          <a:p>
            <a:pPr marL="177800" indent="-177800">
              <a:buFont typeface="Arial" panose="020B0604020202020204" pitchFamily="34" charset="0"/>
              <a:buChar char="•"/>
            </a:pPr>
            <a:r>
              <a:rPr lang="en-US" sz="1400" b="1" i="1" dirty="0"/>
              <a:t>Relatively minor investment can make big improvements:</a:t>
            </a:r>
          </a:p>
          <a:p>
            <a:pPr marL="685800" lvl="1" indent="-177800">
              <a:buFont typeface="Arial" panose="020B0604020202020204" pitchFamily="34" charset="0"/>
              <a:buChar char="•"/>
            </a:pPr>
            <a:r>
              <a:rPr lang="en-US" sz="1400" dirty="0"/>
              <a:t>Updating asset inventories</a:t>
            </a:r>
          </a:p>
          <a:p>
            <a:pPr marL="685800" lvl="1" indent="-177800">
              <a:buFont typeface="Arial" panose="020B0604020202020204" pitchFamily="34" charset="0"/>
              <a:buChar char="•"/>
            </a:pPr>
            <a:r>
              <a:rPr lang="en-US" sz="1400" dirty="0"/>
              <a:t>Patching/updating devices</a:t>
            </a:r>
          </a:p>
          <a:p>
            <a:pPr marL="685800" lvl="1" indent="-177800">
              <a:buFont typeface="Arial" panose="020B0604020202020204" pitchFamily="34" charset="0"/>
              <a:buChar char="•"/>
            </a:pPr>
            <a:r>
              <a:rPr lang="en-US" sz="1400" dirty="0"/>
              <a:t>Updating access controls</a:t>
            </a:r>
          </a:p>
          <a:p>
            <a:pPr marL="685800" lvl="1" indent="-177800">
              <a:buFont typeface="Arial" panose="020B0604020202020204" pitchFamily="34" charset="0"/>
              <a:buChar char="•"/>
            </a:pPr>
            <a:r>
              <a:rPr lang="en-US" sz="1400" dirty="0"/>
              <a:t>Adding a few (OT) firewalls</a:t>
            </a:r>
          </a:p>
          <a:p>
            <a:pPr marL="685800" lvl="1" indent="-177800">
              <a:buFont typeface="Arial" panose="020B0604020202020204" pitchFamily="34" charset="0"/>
              <a:buChar char="•"/>
            </a:pPr>
            <a:r>
              <a:rPr lang="en-US" sz="1400" dirty="0"/>
              <a:t>Extending IT monitoring to OT assets</a:t>
            </a:r>
          </a:p>
          <a:p>
            <a:pPr marL="685800" lvl="1" indent="-177800">
              <a:buFont typeface="Arial" panose="020B0604020202020204" pitchFamily="34" charset="0"/>
              <a:buChar char="•"/>
            </a:pPr>
            <a:r>
              <a:rPr lang="en-US" sz="1400" dirty="0"/>
              <a:t>Integrating security maintenance</a:t>
            </a:r>
          </a:p>
        </p:txBody>
      </p:sp>
      <p:sp>
        <p:nvSpPr>
          <p:cNvPr id="14" name="Rectangle 13">
            <a:extLst>
              <a:ext uri="{FF2B5EF4-FFF2-40B4-BE49-F238E27FC236}">
                <a16:creationId xmlns:a16="http://schemas.microsoft.com/office/drawing/2014/main" id="{45E07C97-1CCD-44EE-B23B-92E6F952F575}"/>
              </a:ext>
            </a:extLst>
          </p:cNvPr>
          <p:cNvSpPr/>
          <p:nvPr/>
        </p:nvSpPr>
        <p:spPr>
          <a:xfrm>
            <a:off x="32762" y="2640612"/>
            <a:ext cx="3784601" cy="1600438"/>
          </a:xfrm>
          <a:prstGeom prst="rect">
            <a:avLst/>
          </a:prstGeom>
        </p:spPr>
        <p:txBody>
          <a:bodyPr wrap="square">
            <a:spAutoFit/>
          </a:bodyPr>
          <a:lstStyle/>
          <a:p>
            <a:pPr marL="177800" indent="-177800">
              <a:buFont typeface="Arial" panose="020B0604020202020204" pitchFamily="34" charset="0"/>
              <a:buChar char="•"/>
            </a:pPr>
            <a:r>
              <a:rPr lang="en-US" sz="1400" dirty="0"/>
              <a:t>Several devices were used that supported capability to integrate into overall IT security monitoring</a:t>
            </a:r>
          </a:p>
          <a:p>
            <a:endParaRPr lang="en-US" sz="1400" dirty="0"/>
          </a:p>
          <a:p>
            <a:pPr lvl="1"/>
            <a:r>
              <a:rPr lang="en-US" sz="1400" b="1" i="1" dirty="0"/>
              <a:t>Example: </a:t>
            </a:r>
            <a:r>
              <a:rPr lang="en-US" sz="1400" dirty="0"/>
              <a:t>OT specific network switch was installed without any of the necessary features configured</a:t>
            </a:r>
          </a:p>
        </p:txBody>
      </p:sp>
      <p:grpSp>
        <p:nvGrpSpPr>
          <p:cNvPr id="8" name="Group 7">
            <a:extLst>
              <a:ext uri="{FF2B5EF4-FFF2-40B4-BE49-F238E27FC236}">
                <a16:creationId xmlns:a16="http://schemas.microsoft.com/office/drawing/2014/main" id="{26034892-3692-4276-A42B-3CEB7B570122}"/>
              </a:ext>
            </a:extLst>
          </p:cNvPr>
          <p:cNvGrpSpPr/>
          <p:nvPr/>
        </p:nvGrpSpPr>
        <p:grpSpPr>
          <a:xfrm>
            <a:off x="3581400" y="742950"/>
            <a:ext cx="5486400" cy="3457575"/>
            <a:chOff x="3581400" y="742950"/>
            <a:chExt cx="5486400" cy="3457575"/>
          </a:xfrm>
        </p:grpSpPr>
        <p:pic>
          <p:nvPicPr>
            <p:cNvPr id="2" name="Picture 1">
              <a:extLst>
                <a:ext uri="{FF2B5EF4-FFF2-40B4-BE49-F238E27FC236}">
                  <a16:creationId xmlns:a16="http://schemas.microsoft.com/office/drawing/2014/main" id="{E0F0C62D-A0C0-4A56-A6F0-BD447D6E56C8}"/>
                </a:ext>
              </a:extLst>
            </p:cNvPr>
            <p:cNvPicPr>
              <a:picLocks noChangeAspect="1"/>
            </p:cNvPicPr>
            <p:nvPr/>
          </p:nvPicPr>
          <p:blipFill>
            <a:blip r:embed="rId3"/>
            <a:stretch>
              <a:fillRect/>
            </a:stretch>
          </p:blipFill>
          <p:spPr>
            <a:xfrm>
              <a:off x="3581400" y="742950"/>
              <a:ext cx="5486400" cy="3457575"/>
            </a:xfrm>
            <a:prstGeom prst="rect">
              <a:avLst/>
            </a:prstGeom>
          </p:spPr>
        </p:pic>
        <p:pic>
          <p:nvPicPr>
            <p:cNvPr id="7" name="Picture 6">
              <a:extLst>
                <a:ext uri="{FF2B5EF4-FFF2-40B4-BE49-F238E27FC236}">
                  <a16:creationId xmlns:a16="http://schemas.microsoft.com/office/drawing/2014/main" id="{DD942703-23F7-422C-A6D5-CD6D99C04A9F}"/>
                </a:ext>
              </a:extLst>
            </p:cNvPr>
            <p:cNvPicPr>
              <a:picLocks noChangeAspect="1"/>
            </p:cNvPicPr>
            <p:nvPr/>
          </p:nvPicPr>
          <p:blipFill>
            <a:blip r:embed="rId4"/>
            <a:stretch>
              <a:fillRect/>
            </a:stretch>
          </p:blipFill>
          <p:spPr>
            <a:xfrm>
              <a:off x="6934200" y="1520201"/>
              <a:ext cx="1600200" cy="137149"/>
            </a:xfrm>
            <a:prstGeom prst="rect">
              <a:avLst/>
            </a:prstGeom>
          </p:spPr>
        </p:pic>
      </p:grpSp>
    </p:spTree>
    <p:extLst>
      <p:ext uri="{BB962C8B-B14F-4D97-AF65-F5344CB8AC3E}">
        <p14:creationId xmlns:p14="http://schemas.microsoft.com/office/powerpoint/2010/main" val="32656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616" y="209550"/>
            <a:ext cx="7443384" cy="381000"/>
          </a:xfrm>
        </p:spPr>
        <p:txBody>
          <a:bodyPr>
            <a:normAutofit fontScale="90000"/>
          </a:bodyPr>
          <a:lstStyle/>
          <a:p>
            <a:r>
              <a:rPr lang="en-US" dirty="0"/>
              <a:t>Actions for Facility OT Leaders </a:t>
            </a:r>
          </a:p>
        </p:txBody>
      </p:sp>
      <p:sp>
        <p:nvSpPr>
          <p:cNvPr id="5" name="Slide Number Placeholder 4"/>
          <p:cNvSpPr>
            <a:spLocks noGrp="1"/>
          </p:cNvSpPr>
          <p:nvPr>
            <p:ph type="sldNum" sz="quarter" idx="12"/>
          </p:nvPr>
        </p:nvSpPr>
        <p:spPr>
          <a:xfrm>
            <a:off x="7010400" y="263128"/>
            <a:ext cx="1706880" cy="273844"/>
          </a:xfrm>
        </p:spPr>
        <p:txBody>
          <a:bodyPr/>
          <a:lstStyle/>
          <a:p>
            <a:fld id="{B5530716-36E6-40F8-9830-ED96CA7196A9}" type="slidenum">
              <a:rPr lang="en-US" smtClean="0"/>
              <a:t>11</a:t>
            </a:fld>
            <a:endParaRPr lang="en-US" dirty="0"/>
          </a:p>
        </p:txBody>
      </p:sp>
      <p:grpSp>
        <p:nvGrpSpPr>
          <p:cNvPr id="63" name="Group 62">
            <a:extLst>
              <a:ext uri="{FF2B5EF4-FFF2-40B4-BE49-F238E27FC236}">
                <a16:creationId xmlns:a16="http://schemas.microsoft.com/office/drawing/2014/main" id="{2609EC33-12E9-4C10-BBBA-393C2D1B6D02}"/>
              </a:ext>
            </a:extLst>
          </p:cNvPr>
          <p:cNvGrpSpPr/>
          <p:nvPr/>
        </p:nvGrpSpPr>
        <p:grpSpPr>
          <a:xfrm>
            <a:off x="105638" y="895350"/>
            <a:ext cx="6295160" cy="655589"/>
            <a:chOff x="86902" y="1084313"/>
            <a:chExt cx="6295160" cy="655589"/>
          </a:xfrm>
        </p:grpSpPr>
        <p:pic>
          <p:nvPicPr>
            <p:cNvPr id="86" name="Picture 85">
              <a:extLst>
                <a:ext uri="{FF2B5EF4-FFF2-40B4-BE49-F238E27FC236}">
                  <a16:creationId xmlns:a16="http://schemas.microsoft.com/office/drawing/2014/main" id="{E1120701-2BE5-4D94-A9AD-92A771E4051C}"/>
                </a:ext>
              </a:extLst>
            </p:cNvPr>
            <p:cNvPicPr>
              <a:picLocks noChangeAspect="1"/>
            </p:cNvPicPr>
            <p:nvPr/>
          </p:nvPicPr>
          <p:blipFill>
            <a:blip r:embed="rId3"/>
            <a:stretch>
              <a:fillRect/>
            </a:stretch>
          </p:blipFill>
          <p:spPr>
            <a:xfrm>
              <a:off x="86902" y="1084313"/>
              <a:ext cx="692570" cy="655589"/>
            </a:xfrm>
            <a:prstGeom prst="rect">
              <a:avLst/>
            </a:prstGeom>
          </p:spPr>
        </p:pic>
        <p:sp>
          <p:nvSpPr>
            <p:cNvPr id="87" name="TextBox 86">
              <a:extLst>
                <a:ext uri="{FF2B5EF4-FFF2-40B4-BE49-F238E27FC236}">
                  <a16:creationId xmlns:a16="http://schemas.microsoft.com/office/drawing/2014/main" id="{EE863068-141E-4DA1-BC17-BF554D3A5888}"/>
                </a:ext>
              </a:extLst>
            </p:cNvPr>
            <p:cNvSpPr txBox="1"/>
            <p:nvPr/>
          </p:nvSpPr>
          <p:spPr>
            <a:xfrm>
              <a:off x="743263" y="1139915"/>
              <a:ext cx="5638799" cy="553998"/>
            </a:xfrm>
            <a:prstGeom prst="rect">
              <a:avLst/>
            </a:prstGeom>
            <a:noFill/>
          </p:spPr>
          <p:txBody>
            <a:bodyPr wrap="square" rtlCol="0">
              <a:spAutoFit/>
            </a:bodyPr>
            <a:lstStyle/>
            <a:p>
              <a:r>
                <a:rPr lang="en-US" sz="1600" b="1" i="1" dirty="0">
                  <a:solidFill>
                    <a:srgbClr val="0070C0"/>
                  </a:solidFill>
                </a:rPr>
                <a:t>Inventory… </a:t>
              </a:r>
              <a:r>
                <a:rPr lang="en-US" sz="1400" dirty="0"/>
                <a:t>all  connected hardware, software, dataflows and correlate </a:t>
              </a:r>
              <a:r>
                <a:rPr lang="en-US" sz="1400" b="1" i="1" dirty="0"/>
                <a:t>Reality</a:t>
              </a:r>
              <a:r>
                <a:rPr lang="en-US" sz="1400" dirty="0"/>
                <a:t>, </a:t>
              </a:r>
              <a:r>
                <a:rPr lang="en-US" sz="1400" b="1" i="1" dirty="0"/>
                <a:t>Monitoring</a:t>
              </a:r>
              <a:r>
                <a:rPr lang="en-US" sz="1400" dirty="0"/>
                <a:t>, and </a:t>
              </a:r>
              <a:r>
                <a:rPr lang="en-US" sz="1400" b="1" i="1" dirty="0"/>
                <a:t>Drawings</a:t>
              </a:r>
            </a:p>
          </p:txBody>
        </p:sp>
      </p:grpSp>
      <p:grpSp>
        <p:nvGrpSpPr>
          <p:cNvPr id="61" name="Group 60">
            <a:extLst>
              <a:ext uri="{FF2B5EF4-FFF2-40B4-BE49-F238E27FC236}">
                <a16:creationId xmlns:a16="http://schemas.microsoft.com/office/drawing/2014/main" id="{163F226C-F464-4E6F-A632-3970768228C6}"/>
              </a:ext>
            </a:extLst>
          </p:cNvPr>
          <p:cNvGrpSpPr/>
          <p:nvPr/>
        </p:nvGrpSpPr>
        <p:grpSpPr>
          <a:xfrm>
            <a:off x="105638" y="2404725"/>
            <a:ext cx="6096000" cy="644982"/>
            <a:chOff x="104922" y="2579820"/>
            <a:chExt cx="6096000" cy="644982"/>
          </a:xfrm>
        </p:grpSpPr>
        <p:grpSp>
          <p:nvGrpSpPr>
            <p:cNvPr id="82" name="Group 81">
              <a:extLst>
                <a:ext uri="{FF2B5EF4-FFF2-40B4-BE49-F238E27FC236}">
                  <a16:creationId xmlns:a16="http://schemas.microsoft.com/office/drawing/2014/main" id="{AB81728D-932C-4406-8A85-9A6AD93298ED}"/>
                </a:ext>
              </a:extLst>
            </p:cNvPr>
            <p:cNvGrpSpPr/>
            <p:nvPr/>
          </p:nvGrpSpPr>
          <p:grpSpPr>
            <a:xfrm>
              <a:off x="104922" y="2579820"/>
              <a:ext cx="657079" cy="644982"/>
              <a:chOff x="4919663" y="3106738"/>
              <a:chExt cx="781050" cy="741363"/>
            </a:xfrm>
          </p:grpSpPr>
          <p:pic>
            <p:nvPicPr>
              <p:cNvPr id="83" name="Picture 23">
                <a:extLst>
                  <a:ext uri="{FF2B5EF4-FFF2-40B4-BE49-F238E27FC236}">
                    <a16:creationId xmlns:a16="http://schemas.microsoft.com/office/drawing/2014/main" id="{C42F3350-9AF8-4F88-84EA-90A43C021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188" y="3225800"/>
                <a:ext cx="5095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Oval 24">
                <a:extLst>
                  <a:ext uri="{FF2B5EF4-FFF2-40B4-BE49-F238E27FC236}">
                    <a16:creationId xmlns:a16="http://schemas.microsoft.com/office/drawing/2014/main" id="{05D01048-4FA7-4A0A-8744-AA6B41FF156F}"/>
                  </a:ext>
                </a:extLst>
              </p:cNvPr>
              <p:cNvSpPr>
                <a:spLocks noChangeArrowheads="1"/>
              </p:cNvSpPr>
              <p:nvPr/>
            </p:nvSpPr>
            <p:spPr bwMode="auto">
              <a:xfrm>
                <a:off x="4919663" y="3106738"/>
                <a:ext cx="781050" cy="741363"/>
              </a:xfrm>
              <a:prstGeom prst="ellipse">
                <a:avLst/>
              </a:pr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105" name="TextBox 104">
              <a:extLst>
                <a:ext uri="{FF2B5EF4-FFF2-40B4-BE49-F238E27FC236}">
                  <a16:creationId xmlns:a16="http://schemas.microsoft.com/office/drawing/2014/main" id="{40846ED8-DD0A-416A-969E-0C4DBFF06465}"/>
                </a:ext>
              </a:extLst>
            </p:cNvPr>
            <p:cNvSpPr txBox="1"/>
            <p:nvPr/>
          </p:nvSpPr>
          <p:spPr>
            <a:xfrm>
              <a:off x="743263" y="2620777"/>
              <a:ext cx="5457659" cy="553998"/>
            </a:xfrm>
            <a:prstGeom prst="rect">
              <a:avLst/>
            </a:prstGeom>
            <a:noFill/>
          </p:spPr>
          <p:txBody>
            <a:bodyPr wrap="square" rtlCol="0">
              <a:spAutoFit/>
            </a:bodyPr>
            <a:lstStyle/>
            <a:p>
              <a:r>
                <a:rPr lang="en-US" sz="1600" b="1" i="1" dirty="0">
                  <a:solidFill>
                    <a:srgbClr val="0070C0"/>
                  </a:solidFill>
                </a:rPr>
                <a:t>Integrate… </a:t>
              </a:r>
              <a:r>
                <a:rPr lang="en-US" sz="1400" dirty="0"/>
                <a:t>cybersecurity into overall lifecycle maintenance (look for overlap in activities, skillsets, and competencies</a:t>
              </a:r>
            </a:p>
          </p:txBody>
        </p:sp>
      </p:grpSp>
      <p:grpSp>
        <p:nvGrpSpPr>
          <p:cNvPr id="62" name="Group 61">
            <a:extLst>
              <a:ext uri="{FF2B5EF4-FFF2-40B4-BE49-F238E27FC236}">
                <a16:creationId xmlns:a16="http://schemas.microsoft.com/office/drawing/2014/main" id="{701A502D-608C-46DC-8EC6-697A2B1031D0}"/>
              </a:ext>
            </a:extLst>
          </p:cNvPr>
          <p:cNvGrpSpPr/>
          <p:nvPr/>
        </p:nvGrpSpPr>
        <p:grpSpPr>
          <a:xfrm>
            <a:off x="105638" y="1581150"/>
            <a:ext cx="6196532" cy="769441"/>
            <a:chOff x="122393" y="1731736"/>
            <a:chExt cx="6196532" cy="769441"/>
          </a:xfrm>
        </p:grpSpPr>
        <p:sp>
          <p:nvSpPr>
            <p:cNvPr id="71" name="Oval 70">
              <a:extLst>
                <a:ext uri="{FF2B5EF4-FFF2-40B4-BE49-F238E27FC236}">
                  <a16:creationId xmlns:a16="http://schemas.microsoft.com/office/drawing/2014/main" id="{0B901314-E5A4-4C79-AD71-3B8554B334BB}"/>
                </a:ext>
              </a:extLst>
            </p:cNvPr>
            <p:cNvSpPr>
              <a:spLocks noChangeArrowheads="1"/>
            </p:cNvSpPr>
            <p:nvPr/>
          </p:nvSpPr>
          <p:spPr bwMode="auto">
            <a:xfrm>
              <a:off x="122393" y="1810746"/>
              <a:ext cx="657079" cy="629000"/>
            </a:xfrm>
            <a:prstGeom prst="ellipse">
              <a:avLst/>
            </a:pr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pic>
          <p:nvPicPr>
            <p:cNvPr id="72" name="Picture 12">
              <a:extLst>
                <a:ext uri="{FF2B5EF4-FFF2-40B4-BE49-F238E27FC236}">
                  <a16:creationId xmlns:a16="http://schemas.microsoft.com/office/drawing/2014/main" id="{C3982D45-A656-40E3-99B7-A6A132B7A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687" y="1968670"/>
              <a:ext cx="457157" cy="37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Box 105">
              <a:extLst>
                <a:ext uri="{FF2B5EF4-FFF2-40B4-BE49-F238E27FC236}">
                  <a16:creationId xmlns:a16="http://schemas.microsoft.com/office/drawing/2014/main" id="{2B1F5BBF-96D4-4F23-97A7-A18C9EF8F9DD}"/>
                </a:ext>
              </a:extLst>
            </p:cNvPr>
            <p:cNvSpPr txBox="1"/>
            <p:nvPr/>
          </p:nvSpPr>
          <p:spPr>
            <a:xfrm>
              <a:off x="743262" y="1731736"/>
              <a:ext cx="5575663" cy="769441"/>
            </a:xfrm>
            <a:prstGeom prst="rect">
              <a:avLst/>
            </a:prstGeom>
            <a:noFill/>
          </p:spPr>
          <p:txBody>
            <a:bodyPr wrap="square" rtlCol="0">
              <a:spAutoFit/>
            </a:bodyPr>
            <a:lstStyle/>
            <a:p>
              <a:r>
                <a:rPr lang="en-US" sz="1600" b="1" i="1" dirty="0">
                  <a:solidFill>
                    <a:srgbClr val="0070C0"/>
                  </a:solidFill>
                </a:rPr>
                <a:t>Collaborate… </a:t>
              </a:r>
              <a:r>
                <a:rPr lang="en-US" sz="1400" dirty="0"/>
                <a:t>with vendors and internal stakeholders  to review roles &amp; responsibilities and identify gaps in governance (e.g. disaster recovery and incident response)</a:t>
              </a:r>
            </a:p>
          </p:txBody>
        </p:sp>
      </p:grpSp>
      <p:grpSp>
        <p:nvGrpSpPr>
          <p:cNvPr id="60" name="Group 59">
            <a:extLst>
              <a:ext uri="{FF2B5EF4-FFF2-40B4-BE49-F238E27FC236}">
                <a16:creationId xmlns:a16="http://schemas.microsoft.com/office/drawing/2014/main" id="{4CCF0F65-3116-49A2-8E01-03EFC05286F9}"/>
              </a:ext>
            </a:extLst>
          </p:cNvPr>
          <p:cNvGrpSpPr/>
          <p:nvPr/>
        </p:nvGrpSpPr>
        <p:grpSpPr>
          <a:xfrm>
            <a:off x="105638" y="3162100"/>
            <a:ext cx="6196532" cy="668856"/>
            <a:chOff x="76200" y="3409442"/>
            <a:chExt cx="6196532" cy="668856"/>
          </a:xfrm>
        </p:grpSpPr>
        <p:pic>
          <p:nvPicPr>
            <p:cNvPr id="55" name="Picture 54">
              <a:extLst>
                <a:ext uri="{FF2B5EF4-FFF2-40B4-BE49-F238E27FC236}">
                  <a16:creationId xmlns:a16="http://schemas.microsoft.com/office/drawing/2014/main" id="{3A4471B7-8EE2-4E14-975A-7A5079F5B11E}"/>
                </a:ext>
              </a:extLst>
            </p:cNvPr>
            <p:cNvPicPr>
              <a:picLocks noChangeAspect="1"/>
            </p:cNvPicPr>
            <p:nvPr/>
          </p:nvPicPr>
          <p:blipFill>
            <a:blip r:embed="rId6"/>
            <a:stretch>
              <a:fillRect/>
            </a:stretch>
          </p:blipFill>
          <p:spPr>
            <a:xfrm>
              <a:off x="76200" y="3409442"/>
              <a:ext cx="706585" cy="668856"/>
            </a:xfrm>
            <a:prstGeom prst="rect">
              <a:avLst/>
            </a:prstGeom>
          </p:spPr>
        </p:pic>
        <p:sp>
          <p:nvSpPr>
            <p:cNvPr id="108" name="TextBox 107">
              <a:extLst>
                <a:ext uri="{FF2B5EF4-FFF2-40B4-BE49-F238E27FC236}">
                  <a16:creationId xmlns:a16="http://schemas.microsoft.com/office/drawing/2014/main" id="{91E340FD-7B00-4122-A9F3-F793EE930BD8}"/>
                </a:ext>
              </a:extLst>
            </p:cNvPr>
            <p:cNvSpPr txBox="1"/>
            <p:nvPr/>
          </p:nvSpPr>
          <p:spPr>
            <a:xfrm>
              <a:off x="743263" y="3482260"/>
              <a:ext cx="5529469" cy="553998"/>
            </a:xfrm>
            <a:prstGeom prst="rect">
              <a:avLst/>
            </a:prstGeom>
            <a:noFill/>
          </p:spPr>
          <p:txBody>
            <a:bodyPr wrap="square" rtlCol="0">
              <a:spAutoFit/>
            </a:bodyPr>
            <a:lstStyle/>
            <a:p>
              <a:r>
                <a:rPr lang="en-US" sz="1600" b="1" i="1" dirty="0">
                  <a:solidFill>
                    <a:srgbClr val="0070C0"/>
                  </a:solidFill>
                </a:rPr>
                <a:t>Train… </a:t>
              </a:r>
              <a:r>
                <a:rPr lang="en-US" sz="1400" dirty="0"/>
                <a:t>staff on OT specific cybersecurity considerations including best practices and policies around USB and maintenance laptops</a:t>
              </a:r>
            </a:p>
          </p:txBody>
        </p:sp>
      </p:grpSp>
      <p:grpSp>
        <p:nvGrpSpPr>
          <p:cNvPr id="64" name="Group 63">
            <a:extLst>
              <a:ext uri="{FF2B5EF4-FFF2-40B4-BE49-F238E27FC236}">
                <a16:creationId xmlns:a16="http://schemas.microsoft.com/office/drawing/2014/main" id="{41A6CCEE-FDEC-4529-908F-B9E040537D50}"/>
              </a:ext>
            </a:extLst>
          </p:cNvPr>
          <p:cNvGrpSpPr/>
          <p:nvPr/>
        </p:nvGrpSpPr>
        <p:grpSpPr>
          <a:xfrm>
            <a:off x="105638" y="3943350"/>
            <a:ext cx="6251435" cy="643475"/>
            <a:chOff x="105638" y="3943350"/>
            <a:chExt cx="6251435" cy="643475"/>
          </a:xfrm>
        </p:grpSpPr>
        <p:grpSp>
          <p:nvGrpSpPr>
            <p:cNvPr id="79" name="Group 78">
              <a:extLst>
                <a:ext uri="{FF2B5EF4-FFF2-40B4-BE49-F238E27FC236}">
                  <a16:creationId xmlns:a16="http://schemas.microsoft.com/office/drawing/2014/main" id="{330F2DCE-6BEA-41DB-97A0-9770F293D2CF}"/>
                </a:ext>
              </a:extLst>
            </p:cNvPr>
            <p:cNvGrpSpPr/>
            <p:nvPr/>
          </p:nvGrpSpPr>
          <p:grpSpPr>
            <a:xfrm>
              <a:off x="105638" y="3943350"/>
              <a:ext cx="656362" cy="643475"/>
              <a:chOff x="4919663" y="1322388"/>
              <a:chExt cx="781050" cy="739775"/>
            </a:xfrm>
          </p:grpSpPr>
          <p:sp>
            <p:nvSpPr>
              <p:cNvPr id="80" name="Freeform 17">
                <a:extLst>
                  <a:ext uri="{FF2B5EF4-FFF2-40B4-BE49-F238E27FC236}">
                    <a16:creationId xmlns:a16="http://schemas.microsoft.com/office/drawing/2014/main" id="{5D0699CB-D191-42A7-B59F-1FFA8B7BE336}"/>
                  </a:ext>
                </a:extLst>
              </p:cNvPr>
              <p:cNvSpPr>
                <a:spLocks noEditPoints="1"/>
              </p:cNvSpPr>
              <p:nvPr/>
            </p:nvSpPr>
            <p:spPr bwMode="auto">
              <a:xfrm>
                <a:off x="5095876" y="1433513"/>
                <a:ext cx="436563" cy="511175"/>
              </a:xfrm>
              <a:custGeom>
                <a:avLst/>
                <a:gdLst>
                  <a:gd name="T0" fmla="*/ 738 w 1204"/>
                  <a:gd name="T1" fmla="*/ 375 h 1415"/>
                  <a:gd name="T2" fmla="*/ 722 w 1204"/>
                  <a:gd name="T3" fmla="*/ 423 h 1415"/>
                  <a:gd name="T4" fmla="*/ 706 w 1204"/>
                  <a:gd name="T5" fmla="*/ 503 h 1415"/>
                  <a:gd name="T6" fmla="*/ 659 w 1204"/>
                  <a:gd name="T7" fmla="*/ 484 h 1415"/>
                  <a:gd name="T8" fmla="*/ 594 w 1204"/>
                  <a:gd name="T9" fmla="*/ 535 h 1415"/>
                  <a:gd name="T10" fmla="*/ 530 w 1204"/>
                  <a:gd name="T11" fmla="*/ 503 h 1415"/>
                  <a:gd name="T12" fmla="*/ 498 w 1204"/>
                  <a:gd name="T13" fmla="*/ 487 h 1415"/>
                  <a:gd name="T14" fmla="*/ 418 w 1204"/>
                  <a:gd name="T15" fmla="*/ 455 h 1415"/>
                  <a:gd name="T16" fmla="*/ 429 w 1204"/>
                  <a:gd name="T17" fmla="*/ 418 h 1415"/>
                  <a:gd name="T18" fmla="*/ 370 w 1204"/>
                  <a:gd name="T19" fmla="*/ 359 h 1415"/>
                  <a:gd name="T20" fmla="*/ 418 w 1204"/>
                  <a:gd name="T21" fmla="*/ 295 h 1415"/>
                  <a:gd name="T22" fmla="*/ 434 w 1204"/>
                  <a:gd name="T23" fmla="*/ 247 h 1415"/>
                  <a:gd name="T24" fmla="*/ 450 w 1204"/>
                  <a:gd name="T25" fmla="*/ 167 h 1415"/>
                  <a:gd name="T26" fmla="*/ 495 w 1204"/>
                  <a:gd name="T27" fmla="*/ 189 h 1415"/>
                  <a:gd name="T28" fmla="*/ 546 w 1204"/>
                  <a:gd name="T29" fmla="*/ 135 h 1415"/>
                  <a:gd name="T30" fmla="*/ 626 w 1204"/>
                  <a:gd name="T31" fmla="*/ 167 h 1415"/>
                  <a:gd name="T32" fmla="*/ 658 w 1204"/>
                  <a:gd name="T33" fmla="*/ 183 h 1415"/>
                  <a:gd name="T34" fmla="*/ 738 w 1204"/>
                  <a:gd name="T35" fmla="*/ 199 h 1415"/>
                  <a:gd name="T36" fmla="*/ 725 w 1204"/>
                  <a:gd name="T37" fmla="*/ 252 h 1415"/>
                  <a:gd name="T38" fmla="*/ 786 w 1204"/>
                  <a:gd name="T39" fmla="*/ 311 h 1415"/>
                  <a:gd name="T40" fmla="*/ 562 w 1204"/>
                  <a:gd name="T41" fmla="*/ 711 h 1415"/>
                  <a:gd name="T42" fmla="*/ 523 w 1204"/>
                  <a:gd name="T43" fmla="*/ 730 h 1415"/>
                  <a:gd name="T44" fmla="*/ 514 w 1204"/>
                  <a:gd name="T45" fmla="*/ 807 h 1415"/>
                  <a:gd name="T46" fmla="*/ 434 w 1204"/>
                  <a:gd name="T47" fmla="*/ 839 h 1415"/>
                  <a:gd name="T48" fmla="*/ 402 w 1204"/>
                  <a:gd name="T49" fmla="*/ 839 h 1415"/>
                  <a:gd name="T50" fmla="*/ 338 w 1204"/>
                  <a:gd name="T51" fmla="*/ 887 h 1415"/>
                  <a:gd name="T52" fmla="*/ 316 w 1204"/>
                  <a:gd name="T53" fmla="*/ 845 h 1415"/>
                  <a:gd name="T54" fmla="*/ 226 w 1204"/>
                  <a:gd name="T55" fmla="*/ 839 h 1415"/>
                  <a:gd name="T56" fmla="*/ 210 w 1204"/>
                  <a:gd name="T57" fmla="*/ 759 h 1415"/>
                  <a:gd name="T58" fmla="*/ 194 w 1204"/>
                  <a:gd name="T59" fmla="*/ 727 h 1415"/>
                  <a:gd name="T60" fmla="*/ 162 w 1204"/>
                  <a:gd name="T61" fmla="*/ 663 h 1415"/>
                  <a:gd name="T62" fmla="*/ 198 w 1204"/>
                  <a:gd name="T63" fmla="*/ 638 h 1415"/>
                  <a:gd name="T64" fmla="*/ 194 w 1204"/>
                  <a:gd name="T65" fmla="*/ 551 h 1415"/>
                  <a:gd name="T66" fmla="*/ 274 w 1204"/>
                  <a:gd name="T67" fmla="*/ 535 h 1415"/>
                  <a:gd name="T68" fmla="*/ 322 w 1204"/>
                  <a:gd name="T69" fmla="*/ 519 h 1415"/>
                  <a:gd name="T70" fmla="*/ 386 w 1204"/>
                  <a:gd name="T71" fmla="*/ 471 h 1415"/>
                  <a:gd name="T72" fmla="*/ 408 w 1204"/>
                  <a:gd name="T73" fmla="*/ 521 h 1415"/>
                  <a:gd name="T74" fmla="*/ 482 w 1204"/>
                  <a:gd name="T75" fmla="*/ 519 h 1415"/>
                  <a:gd name="T76" fmla="*/ 514 w 1204"/>
                  <a:gd name="T77" fmla="*/ 599 h 1415"/>
                  <a:gd name="T78" fmla="*/ 530 w 1204"/>
                  <a:gd name="T79" fmla="*/ 631 h 1415"/>
                  <a:gd name="T80" fmla="*/ 562 w 1204"/>
                  <a:gd name="T81" fmla="*/ 711 h 1415"/>
                  <a:gd name="T82" fmla="*/ 1042 w 1204"/>
                  <a:gd name="T83" fmla="*/ 567 h 1415"/>
                  <a:gd name="T84" fmla="*/ 1044 w 1204"/>
                  <a:gd name="T85" fmla="*/ 559 h 1415"/>
                  <a:gd name="T86" fmla="*/ 790 w 1204"/>
                  <a:gd name="T87" fmla="*/ 95 h 1415"/>
                  <a:gd name="T88" fmla="*/ 261 w 1204"/>
                  <a:gd name="T89" fmla="*/ 95 h 1415"/>
                  <a:gd name="T90" fmla="*/ 6 w 1204"/>
                  <a:gd name="T91" fmla="*/ 559 h 1415"/>
                  <a:gd name="T92" fmla="*/ 210 w 1204"/>
                  <a:gd name="T93" fmla="*/ 1415 h 1415"/>
                  <a:gd name="T94" fmla="*/ 754 w 1204"/>
                  <a:gd name="T95" fmla="*/ 1207 h 1415"/>
                  <a:gd name="T96" fmla="*/ 840 w 1204"/>
                  <a:gd name="T97" fmla="*/ 1203 h 1415"/>
                  <a:gd name="T98" fmla="*/ 986 w 1204"/>
                  <a:gd name="T99" fmla="*/ 1143 h 1415"/>
                  <a:gd name="T100" fmla="*/ 1042 w 1204"/>
                  <a:gd name="T101" fmla="*/ 887 h 1415"/>
                  <a:gd name="T102" fmla="*/ 1119 w 1204"/>
                  <a:gd name="T103" fmla="*/ 89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4" h="1415">
                    <a:moveTo>
                      <a:pt x="786" y="359"/>
                    </a:moveTo>
                    <a:lnTo>
                      <a:pt x="738" y="375"/>
                    </a:lnTo>
                    <a:lnTo>
                      <a:pt x="740" y="382"/>
                    </a:lnTo>
                    <a:cubicBezTo>
                      <a:pt x="736" y="396"/>
                      <a:pt x="730" y="407"/>
                      <a:pt x="722" y="423"/>
                    </a:cubicBezTo>
                    <a:lnTo>
                      <a:pt x="738" y="471"/>
                    </a:lnTo>
                    <a:lnTo>
                      <a:pt x="706" y="503"/>
                    </a:lnTo>
                    <a:lnTo>
                      <a:pt x="658" y="487"/>
                    </a:lnTo>
                    <a:lnTo>
                      <a:pt x="659" y="484"/>
                    </a:lnTo>
                    <a:cubicBezTo>
                      <a:pt x="647" y="490"/>
                      <a:pt x="635" y="495"/>
                      <a:pt x="626" y="503"/>
                    </a:cubicBezTo>
                    <a:lnTo>
                      <a:pt x="594" y="535"/>
                    </a:lnTo>
                    <a:lnTo>
                      <a:pt x="546" y="535"/>
                    </a:lnTo>
                    <a:lnTo>
                      <a:pt x="530" y="503"/>
                    </a:lnTo>
                    <a:lnTo>
                      <a:pt x="532" y="497"/>
                    </a:lnTo>
                    <a:cubicBezTo>
                      <a:pt x="518" y="493"/>
                      <a:pt x="506" y="489"/>
                      <a:pt x="498" y="487"/>
                    </a:cubicBezTo>
                    <a:lnTo>
                      <a:pt x="450" y="503"/>
                    </a:lnTo>
                    <a:lnTo>
                      <a:pt x="418" y="455"/>
                    </a:lnTo>
                    <a:lnTo>
                      <a:pt x="434" y="423"/>
                    </a:lnTo>
                    <a:lnTo>
                      <a:pt x="429" y="418"/>
                    </a:lnTo>
                    <a:cubicBezTo>
                      <a:pt x="423" y="406"/>
                      <a:pt x="417" y="394"/>
                      <a:pt x="418" y="375"/>
                    </a:cubicBezTo>
                    <a:lnTo>
                      <a:pt x="370" y="359"/>
                    </a:lnTo>
                    <a:lnTo>
                      <a:pt x="370" y="311"/>
                    </a:lnTo>
                    <a:lnTo>
                      <a:pt x="418" y="295"/>
                    </a:lnTo>
                    <a:lnTo>
                      <a:pt x="414" y="291"/>
                    </a:lnTo>
                    <a:cubicBezTo>
                      <a:pt x="417" y="277"/>
                      <a:pt x="423" y="266"/>
                      <a:pt x="434" y="247"/>
                    </a:cubicBezTo>
                    <a:lnTo>
                      <a:pt x="418" y="215"/>
                    </a:lnTo>
                    <a:lnTo>
                      <a:pt x="450" y="167"/>
                    </a:lnTo>
                    <a:lnTo>
                      <a:pt x="498" y="183"/>
                    </a:lnTo>
                    <a:lnTo>
                      <a:pt x="495" y="189"/>
                    </a:lnTo>
                    <a:cubicBezTo>
                      <a:pt x="507" y="183"/>
                      <a:pt x="520" y="178"/>
                      <a:pt x="530" y="167"/>
                    </a:cubicBezTo>
                    <a:lnTo>
                      <a:pt x="546" y="135"/>
                    </a:lnTo>
                    <a:lnTo>
                      <a:pt x="594" y="135"/>
                    </a:lnTo>
                    <a:lnTo>
                      <a:pt x="626" y="167"/>
                    </a:lnTo>
                    <a:lnTo>
                      <a:pt x="623" y="172"/>
                    </a:lnTo>
                    <a:cubicBezTo>
                      <a:pt x="636" y="176"/>
                      <a:pt x="649" y="181"/>
                      <a:pt x="658" y="183"/>
                    </a:cubicBezTo>
                    <a:lnTo>
                      <a:pt x="706" y="167"/>
                    </a:lnTo>
                    <a:lnTo>
                      <a:pt x="738" y="199"/>
                    </a:lnTo>
                    <a:lnTo>
                      <a:pt x="722" y="247"/>
                    </a:lnTo>
                    <a:lnTo>
                      <a:pt x="725" y="252"/>
                    </a:lnTo>
                    <a:cubicBezTo>
                      <a:pt x="731" y="264"/>
                      <a:pt x="736" y="275"/>
                      <a:pt x="738" y="295"/>
                    </a:cubicBezTo>
                    <a:lnTo>
                      <a:pt x="786" y="311"/>
                    </a:lnTo>
                    <a:lnTo>
                      <a:pt x="786" y="359"/>
                    </a:lnTo>
                    <a:close/>
                    <a:moveTo>
                      <a:pt x="562" y="711"/>
                    </a:moveTo>
                    <a:lnTo>
                      <a:pt x="530" y="727"/>
                    </a:lnTo>
                    <a:lnTo>
                      <a:pt x="523" y="730"/>
                    </a:lnTo>
                    <a:cubicBezTo>
                      <a:pt x="520" y="744"/>
                      <a:pt x="514" y="756"/>
                      <a:pt x="514" y="775"/>
                    </a:cubicBezTo>
                    <a:lnTo>
                      <a:pt x="514" y="807"/>
                    </a:lnTo>
                    <a:lnTo>
                      <a:pt x="482" y="839"/>
                    </a:lnTo>
                    <a:lnTo>
                      <a:pt x="434" y="839"/>
                    </a:lnTo>
                    <a:lnTo>
                      <a:pt x="442" y="832"/>
                    </a:lnTo>
                    <a:cubicBezTo>
                      <a:pt x="429" y="839"/>
                      <a:pt x="417" y="844"/>
                      <a:pt x="402" y="839"/>
                    </a:cubicBezTo>
                    <a:lnTo>
                      <a:pt x="386" y="887"/>
                    </a:lnTo>
                    <a:lnTo>
                      <a:pt x="338" y="887"/>
                    </a:lnTo>
                    <a:lnTo>
                      <a:pt x="322" y="839"/>
                    </a:lnTo>
                    <a:lnTo>
                      <a:pt x="316" y="845"/>
                    </a:lnTo>
                    <a:cubicBezTo>
                      <a:pt x="302" y="842"/>
                      <a:pt x="290" y="837"/>
                      <a:pt x="274" y="823"/>
                    </a:cubicBezTo>
                    <a:lnTo>
                      <a:pt x="226" y="839"/>
                    </a:lnTo>
                    <a:lnTo>
                      <a:pt x="194" y="807"/>
                    </a:lnTo>
                    <a:lnTo>
                      <a:pt x="210" y="759"/>
                    </a:lnTo>
                    <a:lnTo>
                      <a:pt x="213" y="765"/>
                    </a:lnTo>
                    <a:cubicBezTo>
                      <a:pt x="207" y="753"/>
                      <a:pt x="202" y="741"/>
                      <a:pt x="194" y="727"/>
                    </a:cubicBezTo>
                    <a:lnTo>
                      <a:pt x="162" y="711"/>
                    </a:lnTo>
                    <a:lnTo>
                      <a:pt x="162" y="663"/>
                    </a:lnTo>
                    <a:lnTo>
                      <a:pt x="194" y="631"/>
                    </a:lnTo>
                    <a:lnTo>
                      <a:pt x="198" y="638"/>
                    </a:lnTo>
                    <a:cubicBezTo>
                      <a:pt x="202" y="624"/>
                      <a:pt x="207" y="612"/>
                      <a:pt x="210" y="599"/>
                    </a:cubicBezTo>
                    <a:lnTo>
                      <a:pt x="194" y="551"/>
                    </a:lnTo>
                    <a:lnTo>
                      <a:pt x="226" y="519"/>
                    </a:lnTo>
                    <a:lnTo>
                      <a:pt x="274" y="535"/>
                    </a:lnTo>
                    <a:lnTo>
                      <a:pt x="278" y="536"/>
                    </a:lnTo>
                    <a:cubicBezTo>
                      <a:pt x="290" y="530"/>
                      <a:pt x="302" y="524"/>
                      <a:pt x="322" y="519"/>
                    </a:cubicBezTo>
                    <a:lnTo>
                      <a:pt x="338" y="471"/>
                    </a:lnTo>
                    <a:lnTo>
                      <a:pt x="386" y="471"/>
                    </a:lnTo>
                    <a:lnTo>
                      <a:pt x="402" y="519"/>
                    </a:lnTo>
                    <a:lnTo>
                      <a:pt x="408" y="521"/>
                    </a:lnTo>
                    <a:cubicBezTo>
                      <a:pt x="420" y="524"/>
                      <a:pt x="433" y="530"/>
                      <a:pt x="450" y="535"/>
                    </a:cubicBezTo>
                    <a:lnTo>
                      <a:pt x="482" y="519"/>
                    </a:lnTo>
                    <a:lnTo>
                      <a:pt x="530" y="551"/>
                    </a:lnTo>
                    <a:lnTo>
                      <a:pt x="514" y="599"/>
                    </a:lnTo>
                    <a:lnTo>
                      <a:pt x="509" y="601"/>
                    </a:lnTo>
                    <a:cubicBezTo>
                      <a:pt x="515" y="612"/>
                      <a:pt x="521" y="624"/>
                      <a:pt x="530" y="631"/>
                    </a:cubicBezTo>
                    <a:lnTo>
                      <a:pt x="562" y="663"/>
                    </a:lnTo>
                    <a:lnTo>
                      <a:pt x="562" y="711"/>
                    </a:lnTo>
                    <a:close/>
                    <a:moveTo>
                      <a:pt x="1154" y="775"/>
                    </a:moveTo>
                    <a:lnTo>
                      <a:pt x="1042" y="567"/>
                    </a:lnTo>
                    <a:lnTo>
                      <a:pt x="1042" y="551"/>
                    </a:lnTo>
                    <a:lnTo>
                      <a:pt x="1044" y="559"/>
                    </a:lnTo>
                    <a:cubicBezTo>
                      <a:pt x="1050" y="370"/>
                      <a:pt x="954" y="193"/>
                      <a:pt x="786" y="87"/>
                    </a:cubicBezTo>
                    <a:lnTo>
                      <a:pt x="790" y="95"/>
                    </a:lnTo>
                    <a:cubicBezTo>
                      <a:pt x="626" y="0"/>
                      <a:pt x="425" y="0"/>
                      <a:pt x="258" y="87"/>
                    </a:cubicBezTo>
                    <a:lnTo>
                      <a:pt x="261" y="95"/>
                    </a:lnTo>
                    <a:cubicBezTo>
                      <a:pt x="97" y="192"/>
                      <a:pt x="0" y="370"/>
                      <a:pt x="2" y="551"/>
                    </a:cubicBezTo>
                    <a:lnTo>
                      <a:pt x="6" y="559"/>
                    </a:lnTo>
                    <a:cubicBezTo>
                      <a:pt x="6" y="722"/>
                      <a:pt x="81" y="875"/>
                      <a:pt x="210" y="967"/>
                    </a:cubicBezTo>
                    <a:lnTo>
                      <a:pt x="210" y="1415"/>
                    </a:lnTo>
                    <a:lnTo>
                      <a:pt x="754" y="1415"/>
                    </a:lnTo>
                    <a:lnTo>
                      <a:pt x="754" y="1207"/>
                    </a:lnTo>
                    <a:lnTo>
                      <a:pt x="834" y="1207"/>
                    </a:lnTo>
                    <a:lnTo>
                      <a:pt x="840" y="1203"/>
                    </a:lnTo>
                    <a:cubicBezTo>
                      <a:pt x="895" y="1203"/>
                      <a:pt x="947" y="1180"/>
                      <a:pt x="978" y="1143"/>
                    </a:cubicBezTo>
                    <a:lnTo>
                      <a:pt x="986" y="1143"/>
                    </a:lnTo>
                    <a:cubicBezTo>
                      <a:pt x="1023" y="1103"/>
                      <a:pt x="1044" y="1051"/>
                      <a:pt x="1042" y="999"/>
                    </a:cubicBezTo>
                    <a:lnTo>
                      <a:pt x="1042" y="887"/>
                    </a:lnTo>
                    <a:lnTo>
                      <a:pt x="1122" y="887"/>
                    </a:lnTo>
                    <a:lnTo>
                      <a:pt x="1119" y="894"/>
                    </a:lnTo>
                    <a:cubicBezTo>
                      <a:pt x="1165" y="888"/>
                      <a:pt x="1204" y="837"/>
                      <a:pt x="1154" y="77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81" name="Oval 18">
                <a:extLst>
                  <a:ext uri="{FF2B5EF4-FFF2-40B4-BE49-F238E27FC236}">
                    <a16:creationId xmlns:a16="http://schemas.microsoft.com/office/drawing/2014/main" id="{623A1198-7050-4F26-B889-767FC29650FB}"/>
                  </a:ext>
                </a:extLst>
              </p:cNvPr>
              <p:cNvSpPr>
                <a:spLocks noChangeArrowheads="1"/>
              </p:cNvSpPr>
              <p:nvPr/>
            </p:nvSpPr>
            <p:spPr bwMode="auto">
              <a:xfrm>
                <a:off x="4919663" y="1322388"/>
                <a:ext cx="781050" cy="739775"/>
              </a:xfrm>
              <a:prstGeom prst="ellipse">
                <a:avLst/>
              </a:pr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115" name="TextBox 114">
              <a:extLst>
                <a:ext uri="{FF2B5EF4-FFF2-40B4-BE49-F238E27FC236}">
                  <a16:creationId xmlns:a16="http://schemas.microsoft.com/office/drawing/2014/main" id="{FEA02566-0F4D-449E-8A2D-FE0B33FA32DD}"/>
                </a:ext>
              </a:extLst>
            </p:cNvPr>
            <p:cNvSpPr txBox="1"/>
            <p:nvPr/>
          </p:nvSpPr>
          <p:spPr>
            <a:xfrm>
              <a:off x="761999" y="3998123"/>
              <a:ext cx="5595074" cy="553998"/>
            </a:xfrm>
            <a:prstGeom prst="rect">
              <a:avLst/>
            </a:prstGeom>
            <a:noFill/>
          </p:spPr>
          <p:txBody>
            <a:bodyPr wrap="square" rtlCol="0">
              <a:spAutoFit/>
            </a:bodyPr>
            <a:lstStyle/>
            <a:p>
              <a:r>
                <a:rPr lang="en-US" sz="1600" b="1" i="1" dirty="0">
                  <a:solidFill>
                    <a:srgbClr val="0070C0"/>
                  </a:solidFill>
                </a:rPr>
                <a:t>Assess… </a:t>
              </a:r>
              <a:r>
                <a:rPr lang="en-US" sz="1400" dirty="0"/>
                <a:t>facility OT networks and assets to evaluate the attack surface and discover known vulnerabilities and weaknesses</a:t>
              </a:r>
            </a:p>
          </p:txBody>
        </p:sp>
      </p:grpSp>
      <p:sp>
        <p:nvSpPr>
          <p:cNvPr id="147" name="Footer Placeholder 3">
            <a:extLst>
              <a:ext uri="{FF2B5EF4-FFF2-40B4-BE49-F238E27FC236}">
                <a16:creationId xmlns:a16="http://schemas.microsoft.com/office/drawing/2014/main" id="{3B5786C4-5641-413F-8148-209BB5AC4900}"/>
              </a:ext>
            </a:extLst>
          </p:cNvPr>
          <p:cNvSpPr>
            <a:spLocks noGrp="1"/>
          </p:cNvSpPr>
          <p:nvPr>
            <p:ph type="ftr" sz="quarter" idx="11"/>
          </p:nvPr>
        </p:nvSpPr>
        <p:spPr>
          <a:xfrm>
            <a:off x="5867400" y="4743450"/>
            <a:ext cx="2895600" cy="273844"/>
          </a:xfrm>
        </p:spPr>
        <p:txBody>
          <a:bodyPr/>
          <a:lstStyle/>
          <a:p>
            <a:r>
              <a:rPr lang="en-US" dirty="0"/>
              <a:t>© 2019 Eaton. All Rights Reserved</a:t>
            </a:r>
          </a:p>
        </p:txBody>
      </p:sp>
      <p:grpSp>
        <p:nvGrpSpPr>
          <p:cNvPr id="6" name="Group 5">
            <a:extLst>
              <a:ext uri="{FF2B5EF4-FFF2-40B4-BE49-F238E27FC236}">
                <a16:creationId xmlns:a16="http://schemas.microsoft.com/office/drawing/2014/main" id="{4D637715-A1E3-476B-90A6-A811410643E2}"/>
              </a:ext>
            </a:extLst>
          </p:cNvPr>
          <p:cNvGrpSpPr/>
          <p:nvPr/>
        </p:nvGrpSpPr>
        <p:grpSpPr>
          <a:xfrm>
            <a:off x="6201638" y="767655"/>
            <a:ext cx="2866162" cy="2541693"/>
            <a:chOff x="6172200" y="767655"/>
            <a:chExt cx="2866162" cy="2541693"/>
          </a:xfrm>
        </p:grpSpPr>
        <p:graphicFrame>
          <p:nvGraphicFramePr>
            <p:cNvPr id="1035" name="Diagram 1034">
              <a:extLst>
                <a:ext uri="{FF2B5EF4-FFF2-40B4-BE49-F238E27FC236}">
                  <a16:creationId xmlns:a16="http://schemas.microsoft.com/office/drawing/2014/main" id="{95B00BCF-4564-4B41-BC47-B3B41A677D01}"/>
                </a:ext>
              </a:extLst>
            </p:cNvPr>
            <p:cNvGraphicFramePr/>
            <p:nvPr>
              <p:extLst>
                <p:ext uri="{D42A27DB-BD31-4B8C-83A1-F6EECF244321}">
                  <p14:modId xmlns:p14="http://schemas.microsoft.com/office/powerpoint/2010/main" val="4210722753"/>
                </p:ext>
              </p:extLst>
            </p:nvPr>
          </p:nvGraphicFramePr>
          <p:xfrm>
            <a:off x="6374752" y="1550939"/>
            <a:ext cx="2461059" cy="17066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8" name="Rectangle 147">
              <a:extLst>
                <a:ext uri="{FF2B5EF4-FFF2-40B4-BE49-F238E27FC236}">
                  <a16:creationId xmlns:a16="http://schemas.microsoft.com/office/drawing/2014/main" id="{1423618B-630C-4ECA-A766-B526C124F327}"/>
                </a:ext>
              </a:extLst>
            </p:cNvPr>
            <p:cNvSpPr/>
            <p:nvPr/>
          </p:nvSpPr>
          <p:spPr>
            <a:xfrm>
              <a:off x="6180230" y="774513"/>
              <a:ext cx="2850102" cy="2534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a:extLst>
                <a:ext uri="{FF2B5EF4-FFF2-40B4-BE49-F238E27FC236}">
                  <a16:creationId xmlns:a16="http://schemas.microsoft.com/office/drawing/2014/main" id="{908D441E-EDDE-40E7-AE7B-44E02F0B0051}"/>
                </a:ext>
              </a:extLst>
            </p:cNvPr>
            <p:cNvSpPr/>
            <p:nvPr/>
          </p:nvSpPr>
          <p:spPr>
            <a:xfrm>
              <a:off x="6172200" y="767655"/>
              <a:ext cx="2866162" cy="830997"/>
            </a:xfrm>
            <a:prstGeom prst="rect">
              <a:avLst/>
            </a:prstGeom>
          </p:spPr>
          <p:txBody>
            <a:bodyPr wrap="square">
              <a:spAutoFit/>
            </a:bodyPr>
            <a:lstStyle/>
            <a:p>
              <a:r>
                <a:rPr lang="en-US" sz="1200" dirty="0"/>
                <a:t>Effective Cybersecurity for Facility OT a full lifecycle risk management activity requiring comprehensive consideration of </a:t>
              </a:r>
              <a:r>
                <a:rPr lang="en-US" sz="1200" b="1" i="1" dirty="0">
                  <a:solidFill>
                    <a:srgbClr val="0070C0"/>
                  </a:solidFill>
                </a:rPr>
                <a:t>People</a:t>
              </a:r>
              <a:r>
                <a:rPr lang="en-US" sz="1200" dirty="0">
                  <a:latin typeface="Calibri" panose="020F0502020204030204" pitchFamily="34" charset="0"/>
                </a:rPr>
                <a:t>,</a:t>
              </a:r>
              <a:r>
                <a:rPr lang="en-US" sz="1200" b="1" i="1" dirty="0"/>
                <a:t> </a:t>
              </a:r>
              <a:r>
                <a:rPr lang="en-US" sz="1200" b="1" i="1" dirty="0">
                  <a:solidFill>
                    <a:srgbClr val="0070C0"/>
                  </a:solidFill>
                </a:rPr>
                <a:t>Process</a:t>
              </a:r>
              <a:r>
                <a:rPr lang="en-US" sz="1200" dirty="0">
                  <a:latin typeface="Calibri" panose="020F0502020204030204" pitchFamily="34" charset="0"/>
                </a:rPr>
                <a:t>, and </a:t>
              </a:r>
              <a:r>
                <a:rPr lang="en-US" sz="1200" b="1" i="1" dirty="0">
                  <a:solidFill>
                    <a:srgbClr val="0070C0"/>
                  </a:solidFill>
                </a:rPr>
                <a:t>Technology</a:t>
              </a:r>
            </a:p>
          </p:txBody>
        </p:sp>
      </p:grpSp>
      <p:sp>
        <p:nvSpPr>
          <p:cNvPr id="31" name="Rectangle 30">
            <a:extLst>
              <a:ext uri="{FF2B5EF4-FFF2-40B4-BE49-F238E27FC236}">
                <a16:creationId xmlns:a16="http://schemas.microsoft.com/office/drawing/2014/main" id="{9E310015-C502-40FB-B12B-9D379A5CDDCD}"/>
              </a:ext>
            </a:extLst>
          </p:cNvPr>
          <p:cNvSpPr/>
          <p:nvPr/>
        </p:nvSpPr>
        <p:spPr>
          <a:xfrm>
            <a:off x="6209668" y="3371307"/>
            <a:ext cx="2850102" cy="1384995"/>
          </a:xfrm>
          <a:prstGeom prst="rect">
            <a:avLst/>
          </a:prstGeom>
          <a:solidFill>
            <a:srgbClr val="0070C0"/>
          </a:solidFill>
          <a:ln w="22225">
            <a:noFill/>
          </a:ln>
        </p:spPr>
        <p:txBody>
          <a:bodyPr wrap="square">
            <a:spAutoFit/>
          </a:bodyPr>
          <a:lstStyle/>
          <a:p>
            <a:pPr algn="ctr"/>
            <a:r>
              <a:rPr lang="en-US" sz="1400" b="1" i="1" dirty="0">
                <a:solidFill>
                  <a:srgbClr val="FFFFFF"/>
                </a:solidFill>
              </a:rPr>
              <a:t>Perform an OT focused Assessment!</a:t>
            </a:r>
          </a:p>
          <a:p>
            <a:endParaRPr lang="en-US" sz="1400" dirty="0">
              <a:solidFill>
                <a:srgbClr val="FFFFFF"/>
              </a:solidFill>
            </a:endParaRPr>
          </a:p>
          <a:p>
            <a:r>
              <a:rPr lang="en-US" sz="1400" dirty="0">
                <a:solidFill>
                  <a:srgbClr val="FFFFFF"/>
                </a:solidFill>
              </a:rPr>
              <a:t>Done properly can be executed on running systems using </a:t>
            </a:r>
            <a:r>
              <a:rPr lang="en-US" sz="1400" b="1" i="1" dirty="0">
                <a:solidFill>
                  <a:srgbClr val="FFFFFF"/>
                </a:solidFill>
              </a:rPr>
              <a:t>Passive Scanning </a:t>
            </a:r>
            <a:r>
              <a:rPr lang="en-US" sz="1400" dirty="0">
                <a:solidFill>
                  <a:srgbClr val="FFFFFF"/>
                </a:solidFill>
              </a:rPr>
              <a:t>and OT specific tools and techniques</a:t>
            </a:r>
          </a:p>
        </p:txBody>
      </p:sp>
    </p:spTree>
    <p:extLst>
      <p:ext uri="{BB962C8B-B14F-4D97-AF65-F5344CB8AC3E}">
        <p14:creationId xmlns:p14="http://schemas.microsoft.com/office/powerpoint/2010/main" val="139688999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616" y="209550"/>
            <a:ext cx="7443384" cy="381000"/>
          </a:xfrm>
        </p:spPr>
        <p:txBody>
          <a:bodyPr>
            <a:normAutofit fontScale="90000"/>
          </a:bodyPr>
          <a:lstStyle/>
          <a:p>
            <a:r>
              <a:rPr lang="en-US" dirty="0"/>
              <a:t>Assessing Facility OT: Focus Areas</a:t>
            </a:r>
          </a:p>
        </p:txBody>
      </p:sp>
      <p:sp>
        <p:nvSpPr>
          <p:cNvPr id="5" name="Slide Number Placeholder 4"/>
          <p:cNvSpPr>
            <a:spLocks noGrp="1"/>
          </p:cNvSpPr>
          <p:nvPr>
            <p:ph type="sldNum" sz="quarter" idx="12"/>
          </p:nvPr>
        </p:nvSpPr>
        <p:spPr>
          <a:xfrm>
            <a:off x="7010400" y="263128"/>
            <a:ext cx="1706880" cy="273844"/>
          </a:xfrm>
        </p:spPr>
        <p:txBody>
          <a:bodyPr/>
          <a:lstStyle/>
          <a:p>
            <a:fld id="{B5530716-36E6-40F8-9830-ED96CA7196A9}" type="slidenum">
              <a:rPr lang="en-US" smtClean="0"/>
              <a:t>12</a:t>
            </a:fld>
            <a:endParaRPr lang="en-US" dirty="0"/>
          </a:p>
        </p:txBody>
      </p:sp>
      <p:grpSp>
        <p:nvGrpSpPr>
          <p:cNvPr id="108" name="Group 107">
            <a:extLst>
              <a:ext uri="{FF2B5EF4-FFF2-40B4-BE49-F238E27FC236}">
                <a16:creationId xmlns:a16="http://schemas.microsoft.com/office/drawing/2014/main" id="{12F24841-66FB-4CB0-9F93-54065F795C97}"/>
              </a:ext>
            </a:extLst>
          </p:cNvPr>
          <p:cNvGrpSpPr/>
          <p:nvPr/>
        </p:nvGrpSpPr>
        <p:grpSpPr>
          <a:xfrm>
            <a:off x="127936" y="900149"/>
            <a:ext cx="5638800" cy="533400"/>
            <a:chOff x="76200" y="742950"/>
            <a:chExt cx="5638800" cy="533400"/>
          </a:xfrm>
        </p:grpSpPr>
        <p:pic>
          <p:nvPicPr>
            <p:cNvPr id="3" name="Picture 2">
              <a:extLst>
                <a:ext uri="{FF2B5EF4-FFF2-40B4-BE49-F238E27FC236}">
                  <a16:creationId xmlns:a16="http://schemas.microsoft.com/office/drawing/2014/main" id="{F90638B0-C67E-467A-8BC3-CCC1D42C78C6}"/>
                </a:ext>
              </a:extLst>
            </p:cNvPr>
            <p:cNvPicPr>
              <a:picLocks/>
            </p:cNvPicPr>
            <p:nvPr/>
          </p:nvPicPr>
          <p:blipFill>
            <a:blip r:embed="rId3"/>
            <a:stretch>
              <a:fillRect/>
            </a:stretch>
          </p:blipFill>
          <p:spPr>
            <a:xfrm>
              <a:off x="76200" y="819150"/>
              <a:ext cx="457200" cy="457200"/>
            </a:xfrm>
            <a:prstGeom prst="rect">
              <a:avLst/>
            </a:prstGeom>
          </p:spPr>
        </p:pic>
        <p:sp>
          <p:nvSpPr>
            <p:cNvPr id="50" name="TextBox 49">
              <a:extLst>
                <a:ext uri="{FF2B5EF4-FFF2-40B4-BE49-F238E27FC236}">
                  <a16:creationId xmlns:a16="http://schemas.microsoft.com/office/drawing/2014/main" id="{C14B80AA-A416-4356-B82E-9692B92F53F6}"/>
                </a:ext>
              </a:extLst>
            </p:cNvPr>
            <p:cNvSpPr txBox="1"/>
            <p:nvPr/>
          </p:nvSpPr>
          <p:spPr>
            <a:xfrm>
              <a:off x="533400" y="742950"/>
              <a:ext cx="5181600" cy="523220"/>
            </a:xfrm>
            <a:prstGeom prst="rect">
              <a:avLst/>
            </a:prstGeom>
            <a:noFill/>
          </p:spPr>
          <p:txBody>
            <a:bodyPr wrap="square" rtlCol="0" anchor="ctr">
              <a:spAutoFit/>
            </a:bodyPr>
            <a:lstStyle/>
            <a:p>
              <a:r>
                <a:rPr lang="en-US" sz="1400" b="1" i="1" dirty="0">
                  <a:solidFill>
                    <a:srgbClr val="0070C0"/>
                  </a:solidFill>
                </a:rPr>
                <a:t>Asset Inventory </a:t>
              </a:r>
              <a:r>
                <a:rPr lang="en-US" sz="1400" b="1" i="1" dirty="0"/>
                <a:t>- </a:t>
              </a:r>
              <a:r>
                <a:rPr lang="en-US" sz="1400" dirty="0"/>
                <a:t>Know what you have, know how it is connected, know how (if) it is monitored</a:t>
              </a:r>
              <a:endParaRPr lang="en-US" sz="1400" b="1" i="1" dirty="0"/>
            </a:p>
          </p:txBody>
        </p:sp>
      </p:grpSp>
      <p:grpSp>
        <p:nvGrpSpPr>
          <p:cNvPr id="111" name="Group 110">
            <a:extLst>
              <a:ext uri="{FF2B5EF4-FFF2-40B4-BE49-F238E27FC236}">
                <a16:creationId xmlns:a16="http://schemas.microsoft.com/office/drawing/2014/main" id="{7EEBC9CD-9916-4CEB-B710-0B55C17764D0}"/>
              </a:ext>
            </a:extLst>
          </p:cNvPr>
          <p:cNvGrpSpPr/>
          <p:nvPr/>
        </p:nvGrpSpPr>
        <p:grpSpPr>
          <a:xfrm>
            <a:off x="127936" y="2475121"/>
            <a:ext cx="5598963" cy="523220"/>
            <a:chOff x="76200" y="2266950"/>
            <a:chExt cx="5598963" cy="523220"/>
          </a:xfrm>
        </p:grpSpPr>
        <p:grpSp>
          <p:nvGrpSpPr>
            <p:cNvPr id="53" name="Group 52">
              <a:extLst>
                <a:ext uri="{FF2B5EF4-FFF2-40B4-BE49-F238E27FC236}">
                  <a16:creationId xmlns:a16="http://schemas.microsoft.com/office/drawing/2014/main" id="{661A0C6B-4F9B-4F38-9920-EA922E8A59E5}"/>
                </a:ext>
              </a:extLst>
            </p:cNvPr>
            <p:cNvGrpSpPr>
              <a:grpSpLocks/>
            </p:cNvGrpSpPr>
            <p:nvPr/>
          </p:nvGrpSpPr>
          <p:grpSpPr>
            <a:xfrm>
              <a:off x="76200" y="2299960"/>
              <a:ext cx="457200" cy="457200"/>
              <a:chOff x="3414713" y="2301875"/>
              <a:chExt cx="782638" cy="739775"/>
            </a:xfrm>
          </p:grpSpPr>
          <p:pic>
            <p:nvPicPr>
              <p:cNvPr id="1045" name="Picture 21">
                <a:extLst>
                  <a:ext uri="{FF2B5EF4-FFF2-40B4-BE49-F238E27FC236}">
                    <a16:creationId xmlns:a16="http://schemas.microsoft.com/office/drawing/2014/main" id="{6A9586B4-3B79-412E-8EEA-5763DEF984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6951" y="2400300"/>
                <a:ext cx="5381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22">
                <a:extLst>
                  <a:ext uri="{FF2B5EF4-FFF2-40B4-BE49-F238E27FC236}">
                    <a16:creationId xmlns:a16="http://schemas.microsoft.com/office/drawing/2014/main" id="{9D4F4163-4E02-4081-A22F-C516A5AFABE7}"/>
                  </a:ext>
                </a:extLst>
              </p:cNvPr>
              <p:cNvSpPr>
                <a:spLocks noChangeArrowheads="1"/>
              </p:cNvSpPr>
              <p:nvPr/>
            </p:nvSpPr>
            <p:spPr bwMode="auto">
              <a:xfrm>
                <a:off x="3414713" y="2301875"/>
                <a:ext cx="782638" cy="739775"/>
              </a:xfrm>
              <a:prstGeom prst="ellipse">
                <a:avLst/>
              </a:pr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grpSp>
        <p:sp>
          <p:nvSpPr>
            <p:cNvPr id="59" name="TextBox 58">
              <a:extLst>
                <a:ext uri="{FF2B5EF4-FFF2-40B4-BE49-F238E27FC236}">
                  <a16:creationId xmlns:a16="http://schemas.microsoft.com/office/drawing/2014/main" id="{F13C1A9C-68F7-40D7-B1BA-0648F0193B96}"/>
                </a:ext>
              </a:extLst>
            </p:cNvPr>
            <p:cNvSpPr txBox="1"/>
            <p:nvPr/>
          </p:nvSpPr>
          <p:spPr>
            <a:xfrm>
              <a:off x="533400" y="2266950"/>
              <a:ext cx="5141763" cy="523220"/>
            </a:xfrm>
            <a:prstGeom prst="rect">
              <a:avLst/>
            </a:prstGeom>
            <a:noFill/>
          </p:spPr>
          <p:txBody>
            <a:bodyPr wrap="square" rtlCol="0">
              <a:spAutoFit/>
            </a:bodyPr>
            <a:lstStyle/>
            <a:p>
              <a:r>
                <a:rPr lang="en-US" sz="1400" b="1" i="1" dirty="0">
                  <a:solidFill>
                    <a:srgbClr val="0070C0"/>
                  </a:solidFill>
                </a:rPr>
                <a:t>Log Review and Analysis</a:t>
              </a:r>
              <a:r>
                <a:rPr lang="en-US" sz="1400" dirty="0"/>
                <a:t> - Verify all devices are monitored and review all alerts and logs for malicious/unauthorized activity</a:t>
              </a:r>
              <a:endParaRPr lang="en-US" sz="1400" b="1" i="1" dirty="0"/>
            </a:p>
          </p:txBody>
        </p:sp>
      </p:grpSp>
      <p:grpSp>
        <p:nvGrpSpPr>
          <p:cNvPr id="109" name="Group 108">
            <a:extLst>
              <a:ext uri="{FF2B5EF4-FFF2-40B4-BE49-F238E27FC236}">
                <a16:creationId xmlns:a16="http://schemas.microsoft.com/office/drawing/2014/main" id="{B6E64099-B6DE-4372-A439-FB40C142E749}"/>
              </a:ext>
            </a:extLst>
          </p:cNvPr>
          <p:cNvGrpSpPr/>
          <p:nvPr/>
        </p:nvGrpSpPr>
        <p:grpSpPr>
          <a:xfrm>
            <a:off x="127936" y="1428533"/>
            <a:ext cx="5603098" cy="533400"/>
            <a:chOff x="94158" y="1200150"/>
            <a:chExt cx="5603098" cy="533400"/>
          </a:xfrm>
        </p:grpSpPr>
        <p:pic>
          <p:nvPicPr>
            <p:cNvPr id="49" name="Picture 48">
              <a:extLst>
                <a:ext uri="{FF2B5EF4-FFF2-40B4-BE49-F238E27FC236}">
                  <a16:creationId xmlns:a16="http://schemas.microsoft.com/office/drawing/2014/main" id="{EA13CE0B-3DD0-4B75-ABCC-447EBE7956E0}"/>
                </a:ext>
              </a:extLst>
            </p:cNvPr>
            <p:cNvPicPr preferRelativeResize="0">
              <a:picLocks/>
            </p:cNvPicPr>
            <p:nvPr/>
          </p:nvPicPr>
          <p:blipFill>
            <a:blip r:embed="rId5"/>
            <a:stretch>
              <a:fillRect/>
            </a:stretch>
          </p:blipFill>
          <p:spPr>
            <a:xfrm>
              <a:off x="94158" y="1276350"/>
              <a:ext cx="457200" cy="457200"/>
            </a:xfrm>
            <a:prstGeom prst="rect">
              <a:avLst/>
            </a:prstGeom>
          </p:spPr>
        </p:pic>
        <p:sp>
          <p:nvSpPr>
            <p:cNvPr id="60" name="TextBox 59">
              <a:extLst>
                <a:ext uri="{FF2B5EF4-FFF2-40B4-BE49-F238E27FC236}">
                  <a16:creationId xmlns:a16="http://schemas.microsoft.com/office/drawing/2014/main" id="{9922A5B3-99EA-43D2-B4E8-13DCAB588071}"/>
                </a:ext>
              </a:extLst>
            </p:cNvPr>
            <p:cNvSpPr txBox="1"/>
            <p:nvPr/>
          </p:nvSpPr>
          <p:spPr>
            <a:xfrm>
              <a:off x="533399" y="1200150"/>
              <a:ext cx="5163857" cy="523220"/>
            </a:xfrm>
            <a:prstGeom prst="rect">
              <a:avLst/>
            </a:prstGeom>
            <a:noFill/>
          </p:spPr>
          <p:txBody>
            <a:bodyPr wrap="square" rtlCol="0">
              <a:spAutoFit/>
            </a:bodyPr>
            <a:lstStyle/>
            <a:p>
              <a:r>
                <a:rPr lang="en-US" sz="1400" b="1" i="1" dirty="0">
                  <a:solidFill>
                    <a:srgbClr val="0070C0"/>
                  </a:solidFill>
                </a:rPr>
                <a:t>Vulnerability Management </a:t>
              </a:r>
              <a:r>
                <a:rPr lang="en-US" sz="1400" dirty="0"/>
                <a:t>– Discover and address (mitigate/remediate) vulnerabilities (patch, configuration, etc.)</a:t>
              </a:r>
            </a:p>
          </p:txBody>
        </p:sp>
      </p:grpSp>
      <p:grpSp>
        <p:nvGrpSpPr>
          <p:cNvPr id="110" name="Group 109">
            <a:extLst>
              <a:ext uri="{FF2B5EF4-FFF2-40B4-BE49-F238E27FC236}">
                <a16:creationId xmlns:a16="http://schemas.microsoft.com/office/drawing/2014/main" id="{9F767B91-AB34-489F-BE3B-0FEE0AF2CE72}"/>
              </a:ext>
            </a:extLst>
          </p:cNvPr>
          <p:cNvGrpSpPr/>
          <p:nvPr/>
        </p:nvGrpSpPr>
        <p:grpSpPr>
          <a:xfrm>
            <a:off x="127936" y="1956917"/>
            <a:ext cx="5622249" cy="523220"/>
            <a:chOff x="75008" y="1743730"/>
            <a:chExt cx="5622249" cy="523220"/>
          </a:xfrm>
        </p:grpSpPr>
        <p:pic>
          <p:nvPicPr>
            <p:cNvPr id="52" name="Picture 51">
              <a:extLst>
                <a:ext uri="{FF2B5EF4-FFF2-40B4-BE49-F238E27FC236}">
                  <a16:creationId xmlns:a16="http://schemas.microsoft.com/office/drawing/2014/main" id="{4A8D3972-F7C0-4B14-8825-0068C9C5EEFB}"/>
                </a:ext>
              </a:extLst>
            </p:cNvPr>
            <p:cNvPicPr>
              <a:picLocks/>
            </p:cNvPicPr>
            <p:nvPr/>
          </p:nvPicPr>
          <p:blipFill>
            <a:blip r:embed="rId6"/>
            <a:stretch>
              <a:fillRect/>
            </a:stretch>
          </p:blipFill>
          <p:spPr>
            <a:xfrm>
              <a:off x="75008" y="1790954"/>
              <a:ext cx="457200" cy="457200"/>
            </a:xfrm>
            <a:prstGeom prst="rect">
              <a:avLst/>
            </a:prstGeom>
          </p:spPr>
        </p:pic>
        <p:sp>
          <p:nvSpPr>
            <p:cNvPr id="61" name="TextBox 60">
              <a:extLst>
                <a:ext uri="{FF2B5EF4-FFF2-40B4-BE49-F238E27FC236}">
                  <a16:creationId xmlns:a16="http://schemas.microsoft.com/office/drawing/2014/main" id="{3F08C1A0-1DE4-4FFB-9ACE-DB8843C76355}"/>
                </a:ext>
              </a:extLst>
            </p:cNvPr>
            <p:cNvSpPr txBox="1"/>
            <p:nvPr/>
          </p:nvSpPr>
          <p:spPr>
            <a:xfrm>
              <a:off x="533400" y="1743730"/>
              <a:ext cx="5163857" cy="523220"/>
            </a:xfrm>
            <a:prstGeom prst="rect">
              <a:avLst/>
            </a:prstGeom>
            <a:noFill/>
          </p:spPr>
          <p:txBody>
            <a:bodyPr wrap="square" rtlCol="0">
              <a:spAutoFit/>
            </a:bodyPr>
            <a:lstStyle/>
            <a:p>
              <a:r>
                <a:rPr lang="en-US" sz="1400" b="1" i="1" dirty="0">
                  <a:solidFill>
                    <a:srgbClr val="0070C0"/>
                  </a:solidFill>
                </a:rPr>
                <a:t>Architecture and Boundary Defenses</a:t>
              </a:r>
              <a:r>
                <a:rPr lang="en-US" sz="1400" b="1" i="1" dirty="0"/>
                <a:t> </a:t>
              </a:r>
              <a:r>
                <a:rPr lang="en-US" sz="1400" dirty="0"/>
                <a:t>–Verify segmentation, remote access, traffic restriction, intrusion detection, functional isolation</a:t>
              </a:r>
            </a:p>
          </p:txBody>
        </p:sp>
      </p:grpSp>
      <p:grpSp>
        <p:nvGrpSpPr>
          <p:cNvPr id="113" name="Group 112">
            <a:extLst>
              <a:ext uri="{FF2B5EF4-FFF2-40B4-BE49-F238E27FC236}">
                <a16:creationId xmlns:a16="http://schemas.microsoft.com/office/drawing/2014/main" id="{7A8F0826-00E3-4F37-9880-35ABDAD5ED74}"/>
              </a:ext>
            </a:extLst>
          </p:cNvPr>
          <p:cNvGrpSpPr/>
          <p:nvPr/>
        </p:nvGrpSpPr>
        <p:grpSpPr>
          <a:xfrm>
            <a:off x="127936" y="2993325"/>
            <a:ext cx="5583723" cy="523220"/>
            <a:chOff x="91440" y="2805440"/>
            <a:chExt cx="5583723" cy="523220"/>
          </a:xfrm>
        </p:grpSpPr>
        <p:grpSp>
          <p:nvGrpSpPr>
            <p:cNvPr id="66" name="Group 65">
              <a:extLst>
                <a:ext uri="{FF2B5EF4-FFF2-40B4-BE49-F238E27FC236}">
                  <a16:creationId xmlns:a16="http://schemas.microsoft.com/office/drawing/2014/main" id="{218E8622-B436-46B9-AE94-CCDBDE79DB17}"/>
                </a:ext>
              </a:extLst>
            </p:cNvPr>
            <p:cNvGrpSpPr/>
            <p:nvPr/>
          </p:nvGrpSpPr>
          <p:grpSpPr>
            <a:xfrm>
              <a:off x="91440" y="2838450"/>
              <a:ext cx="457200" cy="457200"/>
              <a:chOff x="1295400" y="4066584"/>
              <a:chExt cx="594360" cy="594360"/>
            </a:xfrm>
          </p:grpSpPr>
          <p:pic>
            <p:nvPicPr>
              <p:cNvPr id="57" name="Picture 19">
                <a:extLst>
                  <a:ext uri="{FF2B5EF4-FFF2-40B4-BE49-F238E27FC236}">
                    <a16:creationId xmlns:a16="http://schemas.microsoft.com/office/drawing/2014/main" id="{953ED2E5-57E1-4ED9-8BE9-A8399ABFCC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5332" y="4173722"/>
                <a:ext cx="375704" cy="38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20">
                <a:extLst>
                  <a:ext uri="{FF2B5EF4-FFF2-40B4-BE49-F238E27FC236}">
                    <a16:creationId xmlns:a16="http://schemas.microsoft.com/office/drawing/2014/main" id="{209E171F-D82A-464C-8B65-B3DCFED1BC2C}"/>
                  </a:ext>
                </a:extLst>
              </p:cNvPr>
              <p:cNvSpPr>
                <a:spLocks noChangeArrowheads="1"/>
              </p:cNvSpPr>
              <p:nvPr/>
            </p:nvSpPr>
            <p:spPr bwMode="auto">
              <a:xfrm>
                <a:off x="1295400" y="4066584"/>
                <a:ext cx="594360" cy="594360"/>
              </a:xfrm>
              <a:prstGeom prst="ellipse">
                <a:avLst/>
              </a:pr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grpSp>
        <p:sp>
          <p:nvSpPr>
            <p:cNvPr id="62" name="TextBox 61">
              <a:extLst>
                <a:ext uri="{FF2B5EF4-FFF2-40B4-BE49-F238E27FC236}">
                  <a16:creationId xmlns:a16="http://schemas.microsoft.com/office/drawing/2014/main" id="{0BF2991B-3160-4496-B6AE-A718CE6FB4F8}"/>
                </a:ext>
              </a:extLst>
            </p:cNvPr>
            <p:cNvSpPr txBox="1"/>
            <p:nvPr/>
          </p:nvSpPr>
          <p:spPr>
            <a:xfrm>
              <a:off x="533401" y="2805440"/>
              <a:ext cx="5141762" cy="523220"/>
            </a:xfrm>
            <a:prstGeom prst="rect">
              <a:avLst/>
            </a:prstGeom>
            <a:noFill/>
          </p:spPr>
          <p:txBody>
            <a:bodyPr wrap="square" rtlCol="0">
              <a:spAutoFit/>
            </a:bodyPr>
            <a:lstStyle/>
            <a:p>
              <a:r>
                <a:rPr lang="en-US" sz="1400" b="1" i="1" dirty="0">
                  <a:solidFill>
                    <a:srgbClr val="0070C0"/>
                  </a:solidFill>
                </a:rPr>
                <a:t>Access Controls </a:t>
              </a:r>
              <a:r>
                <a:rPr lang="en-US" sz="1400" dirty="0"/>
                <a:t>- Verify default usernames and passwords have been changed</a:t>
              </a:r>
              <a:endParaRPr lang="en-US" sz="1400" b="1" i="1" dirty="0"/>
            </a:p>
          </p:txBody>
        </p:sp>
      </p:grpSp>
      <p:grpSp>
        <p:nvGrpSpPr>
          <p:cNvPr id="114" name="Group 113">
            <a:extLst>
              <a:ext uri="{FF2B5EF4-FFF2-40B4-BE49-F238E27FC236}">
                <a16:creationId xmlns:a16="http://schemas.microsoft.com/office/drawing/2014/main" id="{39D414EB-ABC6-4AAC-BE32-CF16BEA3375F}"/>
              </a:ext>
            </a:extLst>
          </p:cNvPr>
          <p:cNvGrpSpPr/>
          <p:nvPr/>
        </p:nvGrpSpPr>
        <p:grpSpPr>
          <a:xfrm>
            <a:off x="127936" y="3511529"/>
            <a:ext cx="5630868" cy="523220"/>
            <a:chOff x="86242" y="3343930"/>
            <a:chExt cx="5630868" cy="523220"/>
          </a:xfrm>
        </p:grpSpPr>
        <p:grpSp>
          <p:nvGrpSpPr>
            <p:cNvPr id="43" name="Group 42">
              <a:extLst>
                <a:ext uri="{FF2B5EF4-FFF2-40B4-BE49-F238E27FC236}">
                  <a16:creationId xmlns:a16="http://schemas.microsoft.com/office/drawing/2014/main" id="{6FB60029-F1FF-4A9C-B83B-A53173F40A7B}"/>
                </a:ext>
              </a:extLst>
            </p:cNvPr>
            <p:cNvGrpSpPr>
              <a:grpSpLocks/>
            </p:cNvGrpSpPr>
            <p:nvPr/>
          </p:nvGrpSpPr>
          <p:grpSpPr>
            <a:xfrm>
              <a:off x="86242" y="3376940"/>
              <a:ext cx="457200" cy="457200"/>
              <a:chOff x="4192588" y="2636838"/>
              <a:chExt cx="782638" cy="739775"/>
            </a:xfrm>
          </p:grpSpPr>
          <p:pic>
            <p:nvPicPr>
              <p:cNvPr id="1039" name="Picture 15">
                <a:extLst>
                  <a:ext uri="{FF2B5EF4-FFF2-40B4-BE49-F238E27FC236}">
                    <a16:creationId xmlns:a16="http://schemas.microsoft.com/office/drawing/2014/main" id="{A69081EB-3C15-4F3C-8FB0-E212BA62E2D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0701" y="2746376"/>
                <a:ext cx="504824"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6">
                <a:extLst>
                  <a:ext uri="{FF2B5EF4-FFF2-40B4-BE49-F238E27FC236}">
                    <a16:creationId xmlns:a16="http://schemas.microsoft.com/office/drawing/2014/main" id="{40188578-1D49-4ED4-BDAE-3740B2067359}"/>
                  </a:ext>
                </a:extLst>
              </p:cNvPr>
              <p:cNvSpPr>
                <a:spLocks noChangeArrowheads="1"/>
              </p:cNvSpPr>
              <p:nvPr/>
            </p:nvSpPr>
            <p:spPr bwMode="auto">
              <a:xfrm>
                <a:off x="4192588" y="2636838"/>
                <a:ext cx="782638" cy="739775"/>
              </a:xfrm>
              <a:prstGeom prst="ellipse">
                <a:avLst/>
              </a:pr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16" name="TextBox 115">
              <a:extLst>
                <a:ext uri="{FF2B5EF4-FFF2-40B4-BE49-F238E27FC236}">
                  <a16:creationId xmlns:a16="http://schemas.microsoft.com/office/drawing/2014/main" id="{0D5E5DCE-6B5F-4941-82BC-CC8F203E8917}"/>
                </a:ext>
              </a:extLst>
            </p:cNvPr>
            <p:cNvSpPr txBox="1"/>
            <p:nvPr/>
          </p:nvSpPr>
          <p:spPr>
            <a:xfrm>
              <a:off x="575346" y="3343930"/>
              <a:ext cx="5141764" cy="523220"/>
            </a:xfrm>
            <a:prstGeom prst="rect">
              <a:avLst/>
            </a:prstGeom>
            <a:noFill/>
          </p:spPr>
          <p:txBody>
            <a:bodyPr wrap="square" rtlCol="0">
              <a:spAutoFit/>
            </a:bodyPr>
            <a:lstStyle/>
            <a:p>
              <a:r>
                <a:rPr lang="en-US" sz="1400" b="1" i="1" dirty="0">
                  <a:solidFill>
                    <a:srgbClr val="0070C0"/>
                  </a:solidFill>
                </a:rPr>
                <a:t>Backup and Recovery </a:t>
              </a:r>
              <a:r>
                <a:rPr lang="en-US" sz="1400" dirty="0"/>
                <a:t>- Verify all assets have recent backups (or at least documented configurations)</a:t>
              </a:r>
              <a:endParaRPr lang="en-US" sz="1400" b="1" i="1" dirty="0"/>
            </a:p>
          </p:txBody>
        </p:sp>
      </p:grpSp>
      <p:grpSp>
        <p:nvGrpSpPr>
          <p:cNvPr id="115" name="Group 114">
            <a:extLst>
              <a:ext uri="{FF2B5EF4-FFF2-40B4-BE49-F238E27FC236}">
                <a16:creationId xmlns:a16="http://schemas.microsoft.com/office/drawing/2014/main" id="{DF4A568F-4F6A-4A4A-9982-E8D122C83E6D}"/>
              </a:ext>
            </a:extLst>
          </p:cNvPr>
          <p:cNvGrpSpPr/>
          <p:nvPr/>
        </p:nvGrpSpPr>
        <p:grpSpPr>
          <a:xfrm>
            <a:off x="127936" y="4029730"/>
            <a:ext cx="5663264" cy="523220"/>
            <a:chOff x="48274" y="3872531"/>
            <a:chExt cx="5663264" cy="523220"/>
          </a:xfrm>
        </p:grpSpPr>
        <p:pic>
          <p:nvPicPr>
            <p:cNvPr id="56" name="Picture 55">
              <a:extLst>
                <a:ext uri="{FF2B5EF4-FFF2-40B4-BE49-F238E27FC236}">
                  <a16:creationId xmlns:a16="http://schemas.microsoft.com/office/drawing/2014/main" id="{24EA5CBD-22C4-4D5E-A39A-E22F4432C756}"/>
                </a:ext>
              </a:extLst>
            </p:cNvPr>
            <p:cNvPicPr preferRelativeResize="0">
              <a:picLocks/>
            </p:cNvPicPr>
            <p:nvPr/>
          </p:nvPicPr>
          <p:blipFill>
            <a:blip r:embed="rId9"/>
            <a:stretch>
              <a:fillRect/>
            </a:stretch>
          </p:blipFill>
          <p:spPr>
            <a:xfrm>
              <a:off x="48274" y="3905541"/>
              <a:ext cx="532208" cy="457200"/>
            </a:xfrm>
            <a:prstGeom prst="rect">
              <a:avLst/>
            </a:prstGeom>
          </p:spPr>
        </p:pic>
        <p:sp>
          <p:nvSpPr>
            <p:cNvPr id="118" name="TextBox 117">
              <a:extLst>
                <a:ext uri="{FF2B5EF4-FFF2-40B4-BE49-F238E27FC236}">
                  <a16:creationId xmlns:a16="http://schemas.microsoft.com/office/drawing/2014/main" id="{CF527892-E246-4BD6-AF45-F1A62CAAC4BE}"/>
                </a:ext>
              </a:extLst>
            </p:cNvPr>
            <p:cNvSpPr txBox="1"/>
            <p:nvPr/>
          </p:nvSpPr>
          <p:spPr>
            <a:xfrm>
              <a:off x="569774" y="3872531"/>
              <a:ext cx="5141764" cy="523220"/>
            </a:xfrm>
            <a:prstGeom prst="rect">
              <a:avLst/>
            </a:prstGeom>
            <a:noFill/>
          </p:spPr>
          <p:txBody>
            <a:bodyPr wrap="square" rtlCol="0">
              <a:spAutoFit/>
            </a:bodyPr>
            <a:lstStyle/>
            <a:p>
              <a:r>
                <a:rPr lang="en-US" sz="1400" b="1" i="1" dirty="0">
                  <a:solidFill>
                    <a:srgbClr val="0070C0"/>
                  </a:solidFill>
                </a:rPr>
                <a:t>Secure Configuration </a:t>
              </a:r>
              <a:r>
                <a:rPr lang="en-US" sz="1400" dirty="0"/>
                <a:t>– Verify configurations per vendor guidance, disable unnecessary ports and services</a:t>
              </a:r>
              <a:endParaRPr lang="en-US" sz="1400" b="1" i="1" dirty="0"/>
            </a:p>
          </p:txBody>
        </p:sp>
      </p:grpSp>
      <p:sp>
        <p:nvSpPr>
          <p:cNvPr id="120" name="Footer Placeholder 3">
            <a:extLst>
              <a:ext uri="{FF2B5EF4-FFF2-40B4-BE49-F238E27FC236}">
                <a16:creationId xmlns:a16="http://schemas.microsoft.com/office/drawing/2014/main" id="{E14B9636-3480-431C-BAE3-EEF71E7680A6}"/>
              </a:ext>
            </a:extLst>
          </p:cNvPr>
          <p:cNvSpPr>
            <a:spLocks noGrp="1"/>
          </p:cNvSpPr>
          <p:nvPr>
            <p:ph type="ftr" sz="quarter" idx="11"/>
          </p:nvPr>
        </p:nvSpPr>
        <p:spPr>
          <a:xfrm>
            <a:off x="6248400" y="4828968"/>
            <a:ext cx="2895600" cy="273844"/>
          </a:xfrm>
        </p:spPr>
        <p:txBody>
          <a:bodyPr/>
          <a:lstStyle/>
          <a:p>
            <a:r>
              <a:rPr lang="en-US" dirty="0"/>
              <a:t>© 2019 Eaton. All Rights Reserved</a:t>
            </a:r>
          </a:p>
        </p:txBody>
      </p:sp>
      <p:grpSp>
        <p:nvGrpSpPr>
          <p:cNvPr id="117" name="Group 116">
            <a:extLst>
              <a:ext uri="{FF2B5EF4-FFF2-40B4-BE49-F238E27FC236}">
                <a16:creationId xmlns:a16="http://schemas.microsoft.com/office/drawing/2014/main" id="{9E01416B-212C-45F4-A2FC-BA7D963D35FA}"/>
              </a:ext>
            </a:extLst>
          </p:cNvPr>
          <p:cNvGrpSpPr/>
          <p:nvPr/>
        </p:nvGrpSpPr>
        <p:grpSpPr>
          <a:xfrm>
            <a:off x="5744202" y="1324509"/>
            <a:ext cx="3247398" cy="2542641"/>
            <a:chOff x="5748994" y="729388"/>
            <a:chExt cx="3247398" cy="2542641"/>
          </a:xfrm>
        </p:grpSpPr>
        <p:pic>
          <p:nvPicPr>
            <p:cNvPr id="124" name="Picture 123">
              <a:extLst>
                <a:ext uri="{FF2B5EF4-FFF2-40B4-BE49-F238E27FC236}">
                  <a16:creationId xmlns:a16="http://schemas.microsoft.com/office/drawing/2014/main" id="{9482F200-68EE-4C3B-8B8E-2E1DDFCF6D67}"/>
                </a:ext>
              </a:extLst>
            </p:cNvPr>
            <p:cNvPicPr>
              <a:picLocks noChangeAspect="1"/>
            </p:cNvPicPr>
            <p:nvPr/>
          </p:nvPicPr>
          <p:blipFill>
            <a:blip r:embed="rId10"/>
            <a:stretch>
              <a:fillRect/>
            </a:stretch>
          </p:blipFill>
          <p:spPr>
            <a:xfrm>
              <a:off x="7772400" y="833629"/>
              <a:ext cx="1064764" cy="954616"/>
            </a:xfrm>
            <a:prstGeom prst="rect">
              <a:avLst/>
            </a:prstGeom>
          </p:spPr>
        </p:pic>
        <p:sp>
          <p:nvSpPr>
            <p:cNvPr id="127" name="Rectangle 126">
              <a:extLst>
                <a:ext uri="{FF2B5EF4-FFF2-40B4-BE49-F238E27FC236}">
                  <a16:creationId xmlns:a16="http://schemas.microsoft.com/office/drawing/2014/main" id="{9F80C337-0DCA-441B-8DD4-DD65A9A3F707}"/>
                </a:ext>
              </a:extLst>
            </p:cNvPr>
            <p:cNvSpPr/>
            <p:nvPr/>
          </p:nvSpPr>
          <p:spPr>
            <a:xfrm>
              <a:off x="5748994" y="729388"/>
              <a:ext cx="3247398" cy="2542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96951FBF-6270-4EA7-BF65-D485F33142CF}"/>
                </a:ext>
              </a:extLst>
            </p:cNvPr>
            <p:cNvSpPr txBox="1"/>
            <p:nvPr/>
          </p:nvSpPr>
          <p:spPr>
            <a:xfrm>
              <a:off x="5929687" y="1196888"/>
              <a:ext cx="1773104" cy="307777"/>
            </a:xfrm>
            <a:prstGeom prst="rect">
              <a:avLst/>
            </a:prstGeom>
            <a:noFill/>
          </p:spPr>
          <p:txBody>
            <a:bodyPr wrap="square" rtlCol="0">
              <a:spAutoFit/>
            </a:bodyPr>
            <a:lstStyle/>
            <a:p>
              <a:pPr algn="ctr"/>
              <a:r>
                <a:rPr lang="en-US" sz="1400" b="1" i="1" dirty="0"/>
                <a:t>Technical Framework</a:t>
              </a:r>
            </a:p>
          </p:txBody>
        </p:sp>
        <p:sp>
          <p:nvSpPr>
            <p:cNvPr id="129" name="Rectangle 128">
              <a:extLst>
                <a:ext uri="{FF2B5EF4-FFF2-40B4-BE49-F238E27FC236}">
                  <a16:creationId xmlns:a16="http://schemas.microsoft.com/office/drawing/2014/main" id="{2D797A37-48DC-4123-9F36-8E7EC78FC1F8}"/>
                </a:ext>
              </a:extLst>
            </p:cNvPr>
            <p:cNvSpPr/>
            <p:nvPr/>
          </p:nvSpPr>
          <p:spPr>
            <a:xfrm>
              <a:off x="5748994" y="1887034"/>
              <a:ext cx="3237353" cy="1200329"/>
            </a:xfrm>
            <a:prstGeom prst="rect">
              <a:avLst/>
            </a:prstGeom>
          </p:spPr>
          <p:txBody>
            <a:bodyPr wrap="square">
              <a:spAutoFit/>
            </a:bodyPr>
            <a:lstStyle/>
            <a:p>
              <a:pPr marL="174625" indent="-174625">
                <a:buFont typeface="Wingdings" panose="05000000000000000000" pitchFamily="2" charset="2"/>
                <a:buChar char="§"/>
              </a:pPr>
              <a:r>
                <a:rPr lang="en-US" sz="1200" dirty="0"/>
                <a:t>Base on </a:t>
              </a:r>
              <a:r>
                <a:rPr lang="en-US" sz="1200" b="1" i="1" dirty="0">
                  <a:solidFill>
                    <a:srgbClr val="0070C0"/>
                  </a:solidFill>
                </a:rPr>
                <a:t>NIST Cybersecurity Framework (CSF)</a:t>
              </a:r>
              <a:endParaRPr lang="en-US" sz="1200" dirty="0"/>
            </a:p>
            <a:p>
              <a:pPr marL="174625" indent="-174625">
                <a:buFont typeface="Wingdings" panose="05000000000000000000" pitchFamily="2" charset="2"/>
                <a:buChar char="§"/>
              </a:pPr>
              <a:r>
                <a:rPr lang="en-US" sz="1200" dirty="0"/>
                <a:t>Customize for OT: e.g. use mappings to </a:t>
              </a:r>
              <a:r>
                <a:rPr lang="en-US" sz="1200" b="1" i="1" dirty="0">
                  <a:solidFill>
                    <a:srgbClr val="0070C0"/>
                  </a:solidFill>
                </a:rPr>
                <a:t>IEC-62443</a:t>
              </a:r>
              <a:r>
                <a:rPr lang="en-US" sz="1200" dirty="0"/>
                <a:t>,</a:t>
              </a:r>
              <a:r>
                <a:rPr lang="en-US" sz="1200" b="1" i="1" dirty="0">
                  <a:solidFill>
                    <a:srgbClr val="0070C0"/>
                  </a:solidFill>
                </a:rPr>
                <a:t> Center for Internet Security (CIS) Critical Security Controls (CSC)</a:t>
              </a:r>
              <a:endParaRPr lang="en-US" sz="1200" b="1" i="1" dirty="0"/>
            </a:p>
            <a:p>
              <a:pPr marL="174625" indent="-174625">
                <a:buFont typeface="Wingdings" panose="05000000000000000000" pitchFamily="2" charset="2"/>
                <a:buChar char="§"/>
              </a:pPr>
              <a:r>
                <a:rPr lang="en-US" sz="1200" dirty="0"/>
                <a:t>Add consideration to real-time and critical functions</a:t>
              </a:r>
              <a:r>
                <a:rPr lang="en-US" sz="1200" baseline="30000" dirty="0"/>
                <a:t>1</a:t>
              </a:r>
            </a:p>
          </p:txBody>
        </p:sp>
      </p:grpSp>
      <p:sp>
        <p:nvSpPr>
          <p:cNvPr id="135" name="TextBox 134">
            <a:extLst>
              <a:ext uri="{FF2B5EF4-FFF2-40B4-BE49-F238E27FC236}">
                <a16:creationId xmlns:a16="http://schemas.microsoft.com/office/drawing/2014/main" id="{A710592B-FD83-4E9A-B6F1-CBFC7578534A}"/>
              </a:ext>
            </a:extLst>
          </p:cNvPr>
          <p:cNvSpPr txBox="1"/>
          <p:nvPr/>
        </p:nvSpPr>
        <p:spPr>
          <a:xfrm>
            <a:off x="2286000" y="4705350"/>
            <a:ext cx="5100243" cy="369332"/>
          </a:xfrm>
          <a:prstGeom prst="rect">
            <a:avLst/>
          </a:prstGeom>
          <a:noFill/>
        </p:spPr>
        <p:txBody>
          <a:bodyPr wrap="square" rtlCol="0">
            <a:spAutoFit/>
          </a:bodyPr>
          <a:lstStyle/>
          <a:p>
            <a:r>
              <a:rPr lang="en-US" sz="900" dirty="0"/>
              <a:t>1. As an example a mapping to </a:t>
            </a:r>
            <a:r>
              <a:rPr lang="en-US" sz="900" b="1" i="1" dirty="0">
                <a:solidFill>
                  <a:srgbClr val="0070C0"/>
                </a:solidFill>
              </a:rPr>
              <a:t>ID.BE-4 Dependencies and critical functions for delivery of critical services are established in the CSF could be added</a:t>
            </a:r>
            <a:r>
              <a:rPr lang="en-US" sz="900" dirty="0"/>
              <a:t>  </a:t>
            </a:r>
          </a:p>
        </p:txBody>
      </p:sp>
    </p:spTree>
    <p:extLst>
      <p:ext uri="{BB962C8B-B14F-4D97-AF65-F5344CB8AC3E}">
        <p14:creationId xmlns:p14="http://schemas.microsoft.com/office/powerpoint/2010/main" val="261045497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616" y="209550"/>
            <a:ext cx="7443384" cy="381000"/>
          </a:xfrm>
        </p:spPr>
        <p:txBody>
          <a:bodyPr>
            <a:normAutofit fontScale="90000"/>
          </a:bodyPr>
          <a:lstStyle/>
          <a:p>
            <a:r>
              <a:rPr lang="en-US" dirty="0"/>
              <a:t>Assessing Facility OT: Cybersecurity Maintenance</a:t>
            </a:r>
          </a:p>
        </p:txBody>
      </p:sp>
      <p:sp>
        <p:nvSpPr>
          <p:cNvPr id="5" name="Slide Number Placeholder 4"/>
          <p:cNvSpPr>
            <a:spLocks noGrp="1"/>
          </p:cNvSpPr>
          <p:nvPr>
            <p:ph type="sldNum" sz="quarter" idx="12"/>
          </p:nvPr>
        </p:nvSpPr>
        <p:spPr>
          <a:xfrm>
            <a:off x="7010400" y="263128"/>
            <a:ext cx="1706880" cy="273844"/>
          </a:xfrm>
        </p:spPr>
        <p:txBody>
          <a:bodyPr/>
          <a:lstStyle/>
          <a:p>
            <a:fld id="{B5530716-36E6-40F8-9830-ED96CA7196A9}" type="slidenum">
              <a:rPr lang="en-US" smtClean="0"/>
              <a:t>13</a:t>
            </a:fld>
            <a:endParaRPr lang="en-US" dirty="0"/>
          </a:p>
        </p:txBody>
      </p:sp>
      <p:grpSp>
        <p:nvGrpSpPr>
          <p:cNvPr id="18" name="Group 17">
            <a:extLst>
              <a:ext uri="{FF2B5EF4-FFF2-40B4-BE49-F238E27FC236}">
                <a16:creationId xmlns:a16="http://schemas.microsoft.com/office/drawing/2014/main" id="{5019A1BE-256F-4674-83A7-683412D2DBC4}"/>
              </a:ext>
            </a:extLst>
          </p:cNvPr>
          <p:cNvGrpSpPr/>
          <p:nvPr/>
        </p:nvGrpSpPr>
        <p:grpSpPr>
          <a:xfrm>
            <a:off x="6148511" y="717947"/>
            <a:ext cx="2919289" cy="4095353"/>
            <a:chOff x="6148511" y="717947"/>
            <a:chExt cx="2919289" cy="4095353"/>
          </a:xfrm>
        </p:grpSpPr>
        <p:grpSp>
          <p:nvGrpSpPr>
            <p:cNvPr id="6" name="Group 5">
              <a:extLst>
                <a:ext uri="{FF2B5EF4-FFF2-40B4-BE49-F238E27FC236}">
                  <a16:creationId xmlns:a16="http://schemas.microsoft.com/office/drawing/2014/main" id="{011563FA-E45B-4583-91A7-46115FAD1387}"/>
                </a:ext>
              </a:extLst>
            </p:cNvPr>
            <p:cNvGrpSpPr/>
            <p:nvPr/>
          </p:nvGrpSpPr>
          <p:grpSpPr>
            <a:xfrm>
              <a:off x="6155712" y="717947"/>
              <a:ext cx="2912088" cy="782032"/>
              <a:chOff x="6027001" y="717947"/>
              <a:chExt cx="2912088" cy="782032"/>
            </a:xfrm>
          </p:grpSpPr>
          <p:sp>
            <p:nvSpPr>
              <p:cNvPr id="93" name="TextBox 92">
                <a:extLst>
                  <a:ext uri="{FF2B5EF4-FFF2-40B4-BE49-F238E27FC236}">
                    <a16:creationId xmlns:a16="http://schemas.microsoft.com/office/drawing/2014/main" id="{FF3EAB68-DD47-469C-B0BF-A9BE9CF12C75}"/>
                  </a:ext>
                </a:extLst>
              </p:cNvPr>
              <p:cNvSpPr txBox="1"/>
              <p:nvPr/>
            </p:nvSpPr>
            <p:spPr>
              <a:xfrm>
                <a:off x="6045260" y="717947"/>
                <a:ext cx="2893829" cy="269457"/>
              </a:xfrm>
              <a:prstGeom prst="rect">
                <a:avLst/>
              </a:prstGeom>
              <a:noFill/>
            </p:spPr>
            <p:txBody>
              <a:bodyPr wrap="square" rtlCol="0" anchor="ctr" anchorCtr="0">
                <a:spAutoFit/>
              </a:bodyPr>
              <a:lstStyle/>
              <a:p>
                <a:pPr algn="ctr"/>
                <a:r>
                  <a:rPr lang="en-US" sz="1050" b="1" i="1" dirty="0"/>
                  <a:t>Yearly (Every 15 Months)</a:t>
                </a:r>
              </a:p>
            </p:txBody>
          </p:sp>
          <p:sp>
            <p:nvSpPr>
              <p:cNvPr id="94" name="Rounded Rectangle 19">
                <a:extLst>
                  <a:ext uri="{FF2B5EF4-FFF2-40B4-BE49-F238E27FC236}">
                    <a16:creationId xmlns:a16="http://schemas.microsoft.com/office/drawing/2014/main" id="{CF02B187-C1E2-4F35-84F8-DC1D0D77DC68}"/>
                  </a:ext>
                </a:extLst>
              </p:cNvPr>
              <p:cNvSpPr/>
              <p:nvPr/>
            </p:nvSpPr>
            <p:spPr bwMode="auto">
              <a:xfrm>
                <a:off x="6027001" y="917362"/>
                <a:ext cx="2912088" cy="188421"/>
              </a:xfrm>
              <a:prstGeom prst="roundRect">
                <a:avLst/>
              </a:prstGeom>
              <a:solidFill>
                <a:srgbClr val="00B05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Asset inventory and baseline generation</a:t>
                </a:r>
              </a:p>
            </p:txBody>
          </p:sp>
          <p:sp>
            <p:nvSpPr>
              <p:cNvPr id="95" name="Rounded Rectangle 20">
                <a:extLst>
                  <a:ext uri="{FF2B5EF4-FFF2-40B4-BE49-F238E27FC236}">
                    <a16:creationId xmlns:a16="http://schemas.microsoft.com/office/drawing/2014/main" id="{58DCC074-765C-4ADF-9477-C52803834CFA}"/>
                  </a:ext>
                </a:extLst>
              </p:cNvPr>
              <p:cNvSpPr/>
              <p:nvPr/>
            </p:nvSpPr>
            <p:spPr bwMode="auto">
              <a:xfrm>
                <a:off x="6027001" y="1122213"/>
                <a:ext cx="2912088" cy="188421"/>
              </a:xfrm>
              <a:prstGeom prst="roundRect">
                <a:avLst/>
              </a:prstGeom>
              <a:solidFill>
                <a:srgbClr val="00B05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Network topology and drawing review</a:t>
                </a:r>
              </a:p>
            </p:txBody>
          </p:sp>
          <p:sp>
            <p:nvSpPr>
              <p:cNvPr id="96" name="Rounded Rectangle 29">
                <a:extLst>
                  <a:ext uri="{FF2B5EF4-FFF2-40B4-BE49-F238E27FC236}">
                    <a16:creationId xmlns:a16="http://schemas.microsoft.com/office/drawing/2014/main" id="{976BD68A-B837-4843-9A05-C31C605BCD71}"/>
                  </a:ext>
                </a:extLst>
              </p:cNvPr>
              <p:cNvSpPr/>
              <p:nvPr/>
            </p:nvSpPr>
            <p:spPr bwMode="auto">
              <a:xfrm>
                <a:off x="6027001" y="1311558"/>
                <a:ext cx="2912088" cy="188421"/>
              </a:xfrm>
              <a:prstGeom prst="roundRect">
                <a:avLst/>
              </a:prstGeom>
              <a:solidFill>
                <a:srgbClr val="00B05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Vulnerability Assessment</a:t>
                </a:r>
              </a:p>
            </p:txBody>
          </p:sp>
        </p:grpSp>
        <p:grpSp>
          <p:nvGrpSpPr>
            <p:cNvPr id="8" name="Group 7">
              <a:extLst>
                <a:ext uri="{FF2B5EF4-FFF2-40B4-BE49-F238E27FC236}">
                  <a16:creationId xmlns:a16="http://schemas.microsoft.com/office/drawing/2014/main" id="{F0BC1CC7-8C00-4A2C-BFE4-F940C1DC25A7}"/>
                </a:ext>
              </a:extLst>
            </p:cNvPr>
            <p:cNvGrpSpPr/>
            <p:nvPr/>
          </p:nvGrpSpPr>
          <p:grpSpPr>
            <a:xfrm>
              <a:off x="6155712" y="3123159"/>
              <a:ext cx="2912088" cy="573918"/>
              <a:chOff x="6027001" y="3099954"/>
              <a:chExt cx="2912088" cy="573918"/>
            </a:xfrm>
          </p:grpSpPr>
          <p:sp>
            <p:nvSpPr>
              <p:cNvPr id="90" name="TextBox 89">
                <a:extLst>
                  <a:ext uri="{FF2B5EF4-FFF2-40B4-BE49-F238E27FC236}">
                    <a16:creationId xmlns:a16="http://schemas.microsoft.com/office/drawing/2014/main" id="{87CB12D2-40EF-4ED0-8E8E-1F0277952584}"/>
                  </a:ext>
                </a:extLst>
              </p:cNvPr>
              <p:cNvSpPr txBox="1"/>
              <p:nvPr/>
            </p:nvSpPr>
            <p:spPr>
              <a:xfrm>
                <a:off x="6027002" y="3099954"/>
                <a:ext cx="2912087" cy="269457"/>
              </a:xfrm>
              <a:prstGeom prst="rect">
                <a:avLst/>
              </a:prstGeom>
              <a:noFill/>
            </p:spPr>
            <p:txBody>
              <a:bodyPr wrap="square" rtlCol="0" anchor="ctr" anchorCtr="0">
                <a:spAutoFit/>
              </a:bodyPr>
              <a:lstStyle/>
              <a:p>
                <a:pPr algn="ctr"/>
                <a:r>
                  <a:rPr lang="en-US" sz="1050" b="1" i="1" dirty="0"/>
                  <a:t>Bi-weekly</a:t>
                </a:r>
              </a:p>
            </p:txBody>
          </p:sp>
          <p:sp>
            <p:nvSpPr>
              <p:cNvPr id="91" name="Rounded Rectangle 14">
                <a:extLst>
                  <a:ext uri="{FF2B5EF4-FFF2-40B4-BE49-F238E27FC236}">
                    <a16:creationId xmlns:a16="http://schemas.microsoft.com/office/drawing/2014/main" id="{960732D9-E2DD-4471-8422-585F94F883CF}"/>
                  </a:ext>
                </a:extLst>
              </p:cNvPr>
              <p:cNvSpPr/>
              <p:nvPr/>
            </p:nvSpPr>
            <p:spPr bwMode="auto">
              <a:xfrm>
                <a:off x="6027001" y="3296105"/>
                <a:ext cx="2912088" cy="188421"/>
              </a:xfrm>
              <a:prstGeom prst="roundRect">
                <a:avLst/>
              </a:prstGeom>
              <a:solidFill>
                <a:schemeClr val="bg2">
                  <a:lumMod val="25000"/>
                </a:schemeClr>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Logging review and analysis</a:t>
                </a:r>
              </a:p>
            </p:txBody>
          </p:sp>
          <p:sp>
            <p:nvSpPr>
              <p:cNvPr id="92" name="Rounded Rectangle 33">
                <a:extLst>
                  <a:ext uri="{FF2B5EF4-FFF2-40B4-BE49-F238E27FC236}">
                    <a16:creationId xmlns:a16="http://schemas.microsoft.com/office/drawing/2014/main" id="{F942FAEC-7527-4842-85F9-8F8809F962AC}"/>
                  </a:ext>
                </a:extLst>
              </p:cNvPr>
              <p:cNvSpPr/>
              <p:nvPr/>
            </p:nvSpPr>
            <p:spPr bwMode="auto">
              <a:xfrm>
                <a:off x="6027001" y="3485451"/>
                <a:ext cx="2912088" cy="188421"/>
              </a:xfrm>
              <a:prstGeom prst="roundRect">
                <a:avLst/>
              </a:prstGeom>
              <a:solidFill>
                <a:schemeClr val="bg2">
                  <a:lumMod val="25000"/>
                </a:schemeClr>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Time synchronization verification</a:t>
                </a:r>
              </a:p>
            </p:txBody>
          </p:sp>
        </p:grpSp>
        <p:grpSp>
          <p:nvGrpSpPr>
            <p:cNvPr id="7" name="Group 6">
              <a:extLst>
                <a:ext uri="{FF2B5EF4-FFF2-40B4-BE49-F238E27FC236}">
                  <a16:creationId xmlns:a16="http://schemas.microsoft.com/office/drawing/2014/main" id="{F938735D-9E06-46CD-92BA-4E4AF80E9BE7}"/>
                </a:ext>
              </a:extLst>
            </p:cNvPr>
            <p:cNvGrpSpPr/>
            <p:nvPr/>
          </p:nvGrpSpPr>
          <p:grpSpPr>
            <a:xfrm>
              <a:off x="6148511" y="1457103"/>
              <a:ext cx="2919289" cy="1708932"/>
              <a:chOff x="6019800" y="1466440"/>
              <a:chExt cx="2919289" cy="1708932"/>
            </a:xfrm>
          </p:grpSpPr>
          <p:sp>
            <p:nvSpPr>
              <p:cNvPr id="81" name="TextBox 80">
                <a:extLst>
                  <a:ext uri="{FF2B5EF4-FFF2-40B4-BE49-F238E27FC236}">
                    <a16:creationId xmlns:a16="http://schemas.microsoft.com/office/drawing/2014/main" id="{13D3BD21-DD72-4408-A7F1-B952371751D6}"/>
                  </a:ext>
                </a:extLst>
              </p:cNvPr>
              <p:cNvSpPr txBox="1"/>
              <p:nvPr/>
            </p:nvSpPr>
            <p:spPr>
              <a:xfrm>
                <a:off x="6019800" y="1466440"/>
                <a:ext cx="2919288" cy="269457"/>
              </a:xfrm>
              <a:prstGeom prst="rect">
                <a:avLst/>
              </a:prstGeom>
              <a:noFill/>
            </p:spPr>
            <p:txBody>
              <a:bodyPr wrap="square" rtlCol="0" anchor="ctr" anchorCtr="0">
                <a:spAutoFit/>
              </a:bodyPr>
              <a:lstStyle/>
              <a:p>
                <a:pPr algn="ctr"/>
                <a:r>
                  <a:rPr lang="en-US" sz="1050" b="1" i="1" dirty="0"/>
                  <a:t>Monthly (Every 35 days)</a:t>
                </a:r>
              </a:p>
            </p:txBody>
          </p:sp>
          <p:sp>
            <p:nvSpPr>
              <p:cNvPr id="82" name="Rounded Rectangle 15">
                <a:extLst>
                  <a:ext uri="{FF2B5EF4-FFF2-40B4-BE49-F238E27FC236}">
                    <a16:creationId xmlns:a16="http://schemas.microsoft.com/office/drawing/2014/main" id="{3A9A848D-5913-459E-9961-CC2F5174FFD8}"/>
                  </a:ext>
                </a:extLst>
              </p:cNvPr>
              <p:cNvSpPr/>
              <p:nvPr/>
            </p:nvSpPr>
            <p:spPr bwMode="auto">
              <a:xfrm>
                <a:off x="6027001" y="1661536"/>
                <a:ext cx="2912088" cy="188421"/>
              </a:xfrm>
              <a:prstGeom prst="roundRect">
                <a:avLst/>
              </a:prstGeom>
              <a:solidFill>
                <a:schemeClr val="tx2">
                  <a:lumMod val="60000"/>
                  <a:lumOff val="40000"/>
                </a:schemeClr>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Pre-update configuration baseline</a:t>
                </a:r>
              </a:p>
            </p:txBody>
          </p:sp>
          <p:sp>
            <p:nvSpPr>
              <p:cNvPr id="83" name="Rounded Rectangle 16">
                <a:extLst>
                  <a:ext uri="{FF2B5EF4-FFF2-40B4-BE49-F238E27FC236}">
                    <a16:creationId xmlns:a16="http://schemas.microsoft.com/office/drawing/2014/main" id="{3A30F31A-F49C-4FD6-AD5B-A9ECE47EAB76}"/>
                  </a:ext>
                </a:extLst>
              </p:cNvPr>
              <p:cNvSpPr/>
              <p:nvPr/>
            </p:nvSpPr>
            <p:spPr bwMode="auto">
              <a:xfrm>
                <a:off x="6027001" y="2035944"/>
                <a:ext cx="2912088" cy="188421"/>
              </a:xfrm>
              <a:prstGeom prst="roundRect">
                <a:avLst/>
              </a:prstGeom>
              <a:solidFill>
                <a:schemeClr val="tx2">
                  <a:lumMod val="60000"/>
                  <a:lumOff val="40000"/>
                </a:schemeClr>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Vulnerability review (vendor  and public)</a:t>
                </a:r>
              </a:p>
            </p:txBody>
          </p:sp>
          <p:sp>
            <p:nvSpPr>
              <p:cNvPr id="84" name="Rounded Rectangle 17">
                <a:extLst>
                  <a:ext uri="{FF2B5EF4-FFF2-40B4-BE49-F238E27FC236}">
                    <a16:creationId xmlns:a16="http://schemas.microsoft.com/office/drawing/2014/main" id="{06CD3A62-071A-4610-96BD-11DD5A73B184}"/>
                  </a:ext>
                </a:extLst>
              </p:cNvPr>
              <p:cNvSpPr/>
              <p:nvPr/>
            </p:nvSpPr>
            <p:spPr bwMode="auto">
              <a:xfrm>
                <a:off x="6027001" y="2225289"/>
                <a:ext cx="2912088" cy="188421"/>
              </a:xfrm>
              <a:prstGeom prst="roundRect">
                <a:avLst/>
              </a:prstGeom>
              <a:solidFill>
                <a:schemeClr val="tx2">
                  <a:lumMod val="60000"/>
                  <a:lumOff val="40000"/>
                </a:schemeClr>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Deploy patches and firmware updates</a:t>
                </a:r>
              </a:p>
            </p:txBody>
          </p:sp>
          <p:sp>
            <p:nvSpPr>
              <p:cNvPr id="85" name="Rounded Rectangle 27">
                <a:extLst>
                  <a:ext uri="{FF2B5EF4-FFF2-40B4-BE49-F238E27FC236}">
                    <a16:creationId xmlns:a16="http://schemas.microsoft.com/office/drawing/2014/main" id="{62A43AAE-D4C5-4B9F-ACCF-D41D79E4FE39}"/>
                  </a:ext>
                </a:extLst>
              </p:cNvPr>
              <p:cNvSpPr/>
              <p:nvPr/>
            </p:nvSpPr>
            <p:spPr bwMode="auto">
              <a:xfrm>
                <a:off x="6027001" y="2414634"/>
                <a:ext cx="2912088" cy="188421"/>
              </a:xfrm>
              <a:prstGeom prst="roundRect">
                <a:avLst/>
              </a:prstGeom>
              <a:solidFill>
                <a:schemeClr val="tx2">
                  <a:lumMod val="60000"/>
                  <a:lumOff val="40000"/>
                </a:schemeClr>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Deploy “security” updates (e.g. AV definitions) </a:t>
                </a:r>
              </a:p>
            </p:txBody>
          </p:sp>
          <p:sp>
            <p:nvSpPr>
              <p:cNvPr id="86" name="Rounded Rectangle 28">
                <a:extLst>
                  <a:ext uri="{FF2B5EF4-FFF2-40B4-BE49-F238E27FC236}">
                    <a16:creationId xmlns:a16="http://schemas.microsoft.com/office/drawing/2014/main" id="{80671F20-A9CB-4332-BACE-B86B6B5A0C17}"/>
                  </a:ext>
                </a:extLst>
              </p:cNvPr>
              <p:cNvSpPr/>
              <p:nvPr/>
            </p:nvSpPr>
            <p:spPr bwMode="auto">
              <a:xfrm>
                <a:off x="6027001" y="2793325"/>
                <a:ext cx="2912088" cy="188421"/>
              </a:xfrm>
              <a:prstGeom prst="roundRect">
                <a:avLst/>
              </a:prstGeom>
              <a:solidFill>
                <a:schemeClr val="tx2">
                  <a:lumMod val="60000"/>
                  <a:lumOff val="40000"/>
                </a:schemeClr>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Review user accounts and controls</a:t>
                </a:r>
              </a:p>
            </p:txBody>
          </p:sp>
          <p:sp>
            <p:nvSpPr>
              <p:cNvPr id="87" name="Rounded Rectangle 30">
                <a:extLst>
                  <a:ext uri="{FF2B5EF4-FFF2-40B4-BE49-F238E27FC236}">
                    <a16:creationId xmlns:a16="http://schemas.microsoft.com/office/drawing/2014/main" id="{1E67E312-5A3D-4D35-A1AA-D53812D547D8}"/>
                  </a:ext>
                </a:extLst>
              </p:cNvPr>
              <p:cNvSpPr/>
              <p:nvPr/>
            </p:nvSpPr>
            <p:spPr bwMode="auto">
              <a:xfrm>
                <a:off x="6027001" y="2603980"/>
                <a:ext cx="2912088" cy="188421"/>
              </a:xfrm>
              <a:prstGeom prst="roundRect">
                <a:avLst/>
              </a:prstGeom>
              <a:solidFill>
                <a:schemeClr val="tx2">
                  <a:lumMod val="60000"/>
                  <a:lumOff val="40000"/>
                </a:schemeClr>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Review access control lists</a:t>
                </a:r>
              </a:p>
            </p:txBody>
          </p:sp>
          <p:sp>
            <p:nvSpPr>
              <p:cNvPr id="88" name="Rounded Rectangle 31">
                <a:extLst>
                  <a:ext uri="{FF2B5EF4-FFF2-40B4-BE49-F238E27FC236}">
                    <a16:creationId xmlns:a16="http://schemas.microsoft.com/office/drawing/2014/main" id="{ECC17A80-42C1-4E29-A056-A8478B763A88}"/>
                  </a:ext>
                </a:extLst>
              </p:cNvPr>
              <p:cNvSpPr/>
              <p:nvPr/>
            </p:nvSpPr>
            <p:spPr bwMode="auto">
              <a:xfrm>
                <a:off x="6027001" y="1847523"/>
                <a:ext cx="2912088" cy="188421"/>
              </a:xfrm>
              <a:prstGeom prst="roundRect">
                <a:avLst/>
              </a:prstGeom>
              <a:solidFill>
                <a:schemeClr val="tx2">
                  <a:lumMod val="60000"/>
                  <a:lumOff val="40000"/>
                </a:schemeClr>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Backup system assets</a:t>
                </a:r>
              </a:p>
            </p:txBody>
          </p:sp>
          <p:sp>
            <p:nvSpPr>
              <p:cNvPr id="89" name="Rounded Rectangle 35">
                <a:extLst>
                  <a:ext uri="{FF2B5EF4-FFF2-40B4-BE49-F238E27FC236}">
                    <a16:creationId xmlns:a16="http://schemas.microsoft.com/office/drawing/2014/main" id="{1D756B15-012E-467F-B83E-ABDB00A37B13}"/>
                  </a:ext>
                </a:extLst>
              </p:cNvPr>
              <p:cNvSpPr/>
              <p:nvPr/>
            </p:nvSpPr>
            <p:spPr bwMode="auto">
              <a:xfrm>
                <a:off x="6027001" y="2986951"/>
                <a:ext cx="2912088" cy="188421"/>
              </a:xfrm>
              <a:prstGeom prst="roundRect">
                <a:avLst/>
              </a:prstGeom>
              <a:solidFill>
                <a:schemeClr val="tx2">
                  <a:lumMod val="60000"/>
                  <a:lumOff val="40000"/>
                </a:schemeClr>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dirty="0">
                    <a:solidFill>
                      <a:schemeClr val="bg1"/>
                    </a:solidFill>
                  </a:rPr>
                  <a:t>Post-update configuration baseline</a:t>
                </a:r>
              </a:p>
            </p:txBody>
          </p:sp>
        </p:grpSp>
        <p:grpSp>
          <p:nvGrpSpPr>
            <p:cNvPr id="9" name="Group 8">
              <a:extLst>
                <a:ext uri="{FF2B5EF4-FFF2-40B4-BE49-F238E27FC236}">
                  <a16:creationId xmlns:a16="http://schemas.microsoft.com/office/drawing/2014/main" id="{3D9ABDCA-3E88-410D-92F8-4B2B899A34CA}"/>
                </a:ext>
              </a:extLst>
            </p:cNvPr>
            <p:cNvGrpSpPr/>
            <p:nvPr/>
          </p:nvGrpSpPr>
          <p:grpSpPr>
            <a:xfrm>
              <a:off x="6155711" y="3654200"/>
              <a:ext cx="2912089" cy="1159100"/>
              <a:chOff x="6027000" y="3654200"/>
              <a:chExt cx="2912089" cy="1159100"/>
            </a:xfrm>
          </p:grpSpPr>
          <p:sp>
            <p:nvSpPr>
              <p:cNvPr id="75" name="TextBox 74">
                <a:extLst>
                  <a:ext uri="{FF2B5EF4-FFF2-40B4-BE49-F238E27FC236}">
                    <a16:creationId xmlns:a16="http://schemas.microsoft.com/office/drawing/2014/main" id="{A5A30BA2-D69B-45A6-AE47-36945F00A071}"/>
                  </a:ext>
                </a:extLst>
              </p:cNvPr>
              <p:cNvSpPr txBox="1"/>
              <p:nvPr/>
            </p:nvSpPr>
            <p:spPr>
              <a:xfrm>
                <a:off x="6027000" y="3654200"/>
                <a:ext cx="2912089" cy="269457"/>
              </a:xfrm>
              <a:prstGeom prst="rect">
                <a:avLst/>
              </a:prstGeom>
              <a:noFill/>
            </p:spPr>
            <p:txBody>
              <a:bodyPr wrap="square" rtlCol="0" anchor="ctr" anchorCtr="0">
                <a:spAutoFit/>
              </a:bodyPr>
              <a:lstStyle/>
              <a:p>
                <a:pPr algn="ctr"/>
                <a:r>
                  <a:rPr lang="en-US" sz="1050" b="1" i="1" dirty="0"/>
                  <a:t>Additional Activities</a:t>
                </a:r>
              </a:p>
            </p:txBody>
          </p:sp>
          <p:sp>
            <p:nvSpPr>
              <p:cNvPr id="76" name="Rounded Rectangle 22">
                <a:extLst>
                  <a:ext uri="{FF2B5EF4-FFF2-40B4-BE49-F238E27FC236}">
                    <a16:creationId xmlns:a16="http://schemas.microsoft.com/office/drawing/2014/main" id="{16637601-C8AB-4BE6-A897-A2126FEB3BBE}"/>
                  </a:ext>
                </a:extLst>
              </p:cNvPr>
              <p:cNvSpPr/>
              <p:nvPr/>
            </p:nvSpPr>
            <p:spPr bwMode="auto">
              <a:xfrm>
                <a:off x="6027001" y="3867490"/>
                <a:ext cx="2912088" cy="188421"/>
              </a:xfrm>
              <a:prstGeom prst="roundRect">
                <a:avLst/>
              </a:prstGeom>
              <a:solidFill>
                <a:srgbClr val="FFC00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i="1" dirty="0">
                    <a:solidFill>
                      <a:schemeClr val="bg1"/>
                    </a:solidFill>
                  </a:rPr>
                  <a:t>System health assessment</a:t>
                </a:r>
              </a:p>
            </p:txBody>
          </p:sp>
          <p:sp>
            <p:nvSpPr>
              <p:cNvPr id="77" name="Rounded Rectangle 23">
                <a:extLst>
                  <a:ext uri="{FF2B5EF4-FFF2-40B4-BE49-F238E27FC236}">
                    <a16:creationId xmlns:a16="http://schemas.microsoft.com/office/drawing/2014/main" id="{8FC7949E-C2B3-4258-A688-806593607B4A}"/>
                  </a:ext>
                </a:extLst>
              </p:cNvPr>
              <p:cNvSpPr/>
              <p:nvPr/>
            </p:nvSpPr>
            <p:spPr bwMode="auto">
              <a:xfrm>
                <a:off x="6027001" y="4056835"/>
                <a:ext cx="2912088" cy="188421"/>
              </a:xfrm>
              <a:prstGeom prst="roundRect">
                <a:avLst/>
              </a:prstGeom>
              <a:solidFill>
                <a:srgbClr val="FFC00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i="1" dirty="0">
                    <a:solidFill>
                      <a:schemeClr val="bg1"/>
                    </a:solidFill>
                  </a:rPr>
                  <a:t>Redundancy testing </a:t>
                </a:r>
              </a:p>
            </p:txBody>
          </p:sp>
          <p:sp>
            <p:nvSpPr>
              <p:cNvPr id="78" name="Rounded Rectangle 24">
                <a:extLst>
                  <a:ext uri="{FF2B5EF4-FFF2-40B4-BE49-F238E27FC236}">
                    <a16:creationId xmlns:a16="http://schemas.microsoft.com/office/drawing/2014/main" id="{B3589F09-2618-40AE-B0C2-2B0CB4E163D8}"/>
                  </a:ext>
                </a:extLst>
              </p:cNvPr>
              <p:cNvSpPr/>
              <p:nvPr/>
            </p:nvSpPr>
            <p:spPr bwMode="auto">
              <a:xfrm>
                <a:off x="6027001" y="4246180"/>
                <a:ext cx="2912088" cy="188421"/>
              </a:xfrm>
              <a:prstGeom prst="roundRect">
                <a:avLst/>
              </a:prstGeom>
              <a:solidFill>
                <a:srgbClr val="FFC00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i="1" dirty="0">
                    <a:solidFill>
                      <a:schemeClr val="bg1"/>
                    </a:solidFill>
                  </a:rPr>
                  <a:t>Configuration management update</a:t>
                </a:r>
              </a:p>
            </p:txBody>
          </p:sp>
          <p:sp>
            <p:nvSpPr>
              <p:cNvPr id="79" name="Rounded Rectangle 32">
                <a:extLst>
                  <a:ext uri="{FF2B5EF4-FFF2-40B4-BE49-F238E27FC236}">
                    <a16:creationId xmlns:a16="http://schemas.microsoft.com/office/drawing/2014/main" id="{6645C0B6-E8A9-4471-8904-79865AD001B2}"/>
                  </a:ext>
                </a:extLst>
              </p:cNvPr>
              <p:cNvSpPr/>
              <p:nvPr/>
            </p:nvSpPr>
            <p:spPr bwMode="auto">
              <a:xfrm>
                <a:off x="6027001" y="4435525"/>
                <a:ext cx="2912088" cy="188421"/>
              </a:xfrm>
              <a:prstGeom prst="roundRect">
                <a:avLst/>
              </a:prstGeom>
              <a:solidFill>
                <a:srgbClr val="FFC00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i="1" dirty="0">
                    <a:solidFill>
                      <a:schemeClr val="bg1"/>
                    </a:solidFill>
                  </a:rPr>
                  <a:t>Disaster recovery tabletop exercises</a:t>
                </a:r>
              </a:p>
            </p:txBody>
          </p:sp>
          <p:sp>
            <p:nvSpPr>
              <p:cNvPr id="80" name="Rounded Rectangle 36">
                <a:extLst>
                  <a:ext uri="{FF2B5EF4-FFF2-40B4-BE49-F238E27FC236}">
                    <a16:creationId xmlns:a16="http://schemas.microsoft.com/office/drawing/2014/main" id="{96BBDA3B-924F-4BE0-92B0-0B0F2706FB12}"/>
                  </a:ext>
                </a:extLst>
              </p:cNvPr>
              <p:cNvSpPr/>
              <p:nvPr/>
            </p:nvSpPr>
            <p:spPr bwMode="auto">
              <a:xfrm>
                <a:off x="6027001" y="4624879"/>
                <a:ext cx="2912088" cy="188421"/>
              </a:xfrm>
              <a:prstGeom prst="roundRect">
                <a:avLst/>
              </a:prstGeom>
              <a:solidFill>
                <a:srgbClr val="FFC00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defTabSz="914378" fontAlgn="base">
                  <a:lnSpc>
                    <a:spcPct val="110000"/>
                  </a:lnSpc>
                  <a:spcBef>
                    <a:spcPct val="20000"/>
                  </a:spcBef>
                  <a:spcAft>
                    <a:spcPct val="0"/>
                  </a:spcAft>
                  <a:buClr>
                    <a:srgbClr val="3367CD"/>
                  </a:buClr>
                </a:pPr>
                <a:r>
                  <a:rPr lang="en-US" sz="1050" b="1" i="1" dirty="0">
                    <a:solidFill>
                      <a:schemeClr val="bg1"/>
                    </a:solidFill>
                  </a:rPr>
                  <a:t>Incident response tabletop exercises</a:t>
                </a:r>
              </a:p>
            </p:txBody>
          </p:sp>
        </p:grpSp>
      </p:grpSp>
      <p:sp>
        <p:nvSpPr>
          <p:cNvPr id="4" name="Rectangle 3">
            <a:extLst>
              <a:ext uri="{FF2B5EF4-FFF2-40B4-BE49-F238E27FC236}">
                <a16:creationId xmlns:a16="http://schemas.microsoft.com/office/drawing/2014/main" id="{91BCF303-FBC7-4857-B145-E3F4AA9073CD}"/>
              </a:ext>
            </a:extLst>
          </p:cNvPr>
          <p:cNvSpPr/>
          <p:nvPr/>
        </p:nvSpPr>
        <p:spPr>
          <a:xfrm>
            <a:off x="25399" y="942022"/>
            <a:ext cx="6123111" cy="1754326"/>
          </a:xfrm>
          <a:prstGeom prst="rect">
            <a:avLst/>
          </a:prstGeom>
        </p:spPr>
        <p:txBody>
          <a:bodyPr wrap="square">
            <a:spAutoFit/>
          </a:bodyPr>
          <a:lstStyle/>
          <a:p>
            <a:pPr marL="177800" indent="-177800">
              <a:buFont typeface="Wingdings" panose="05000000000000000000" pitchFamily="2" charset="2"/>
              <a:buChar char="§"/>
            </a:pPr>
            <a:r>
              <a:rPr lang="en-US" dirty="0"/>
              <a:t>Industry standards and best practices specify bi-weekly, monthly, and yearly activities </a:t>
            </a:r>
          </a:p>
          <a:p>
            <a:pPr marL="177800" indent="-177800">
              <a:buFont typeface="Wingdings" panose="05000000000000000000" pitchFamily="2" charset="2"/>
              <a:buChar char="§"/>
            </a:pPr>
            <a:endParaRPr lang="en-US" dirty="0"/>
          </a:p>
          <a:p>
            <a:pPr marL="177800" indent="-177800">
              <a:buFont typeface="Wingdings" panose="05000000000000000000" pitchFamily="2" charset="2"/>
              <a:buChar char="§"/>
            </a:pPr>
            <a:r>
              <a:rPr lang="en-US" dirty="0"/>
              <a:t>Comprehensive vulnerability assessments effectively serve as a review of cybersecurity maintenance activities</a:t>
            </a:r>
          </a:p>
          <a:p>
            <a:pPr marL="177800" indent="-177800">
              <a:buFont typeface="Wingdings" panose="05000000000000000000" pitchFamily="2" charset="2"/>
              <a:buChar char="§"/>
            </a:pPr>
            <a:endParaRPr lang="en-US" dirty="0"/>
          </a:p>
        </p:txBody>
      </p:sp>
      <p:sp>
        <p:nvSpPr>
          <p:cNvPr id="67" name="Footer Placeholder 3">
            <a:extLst>
              <a:ext uri="{FF2B5EF4-FFF2-40B4-BE49-F238E27FC236}">
                <a16:creationId xmlns:a16="http://schemas.microsoft.com/office/drawing/2014/main" id="{B3D50CD4-8446-4F33-8A19-3A889C2F87E9}"/>
              </a:ext>
            </a:extLst>
          </p:cNvPr>
          <p:cNvSpPr>
            <a:spLocks noGrp="1"/>
          </p:cNvSpPr>
          <p:nvPr>
            <p:ph type="ftr" sz="quarter" idx="11"/>
          </p:nvPr>
        </p:nvSpPr>
        <p:spPr>
          <a:xfrm>
            <a:off x="6019798" y="4819831"/>
            <a:ext cx="2895600" cy="273844"/>
          </a:xfrm>
        </p:spPr>
        <p:txBody>
          <a:bodyPr/>
          <a:lstStyle/>
          <a:p>
            <a:r>
              <a:rPr lang="en-US" dirty="0"/>
              <a:t>© 2019 Eaton. All Rights Reserved</a:t>
            </a:r>
          </a:p>
        </p:txBody>
      </p:sp>
      <p:grpSp>
        <p:nvGrpSpPr>
          <p:cNvPr id="17" name="Group 16">
            <a:extLst>
              <a:ext uri="{FF2B5EF4-FFF2-40B4-BE49-F238E27FC236}">
                <a16:creationId xmlns:a16="http://schemas.microsoft.com/office/drawing/2014/main" id="{C3744EE7-293B-4DE9-BD40-B93E4C684B0A}"/>
              </a:ext>
            </a:extLst>
          </p:cNvPr>
          <p:cNvGrpSpPr/>
          <p:nvPr/>
        </p:nvGrpSpPr>
        <p:grpSpPr>
          <a:xfrm>
            <a:off x="88902" y="2703399"/>
            <a:ext cx="6007098" cy="2001951"/>
            <a:chOff x="88900" y="2398599"/>
            <a:chExt cx="5930898" cy="2001951"/>
          </a:xfrm>
        </p:grpSpPr>
        <p:sp>
          <p:nvSpPr>
            <p:cNvPr id="69" name="Rectangle 68">
              <a:extLst>
                <a:ext uri="{FF2B5EF4-FFF2-40B4-BE49-F238E27FC236}">
                  <a16:creationId xmlns:a16="http://schemas.microsoft.com/office/drawing/2014/main" id="{7C43E84A-07CE-47ED-89A3-B5D66D987897}"/>
                </a:ext>
              </a:extLst>
            </p:cNvPr>
            <p:cNvSpPr/>
            <p:nvPr/>
          </p:nvSpPr>
          <p:spPr>
            <a:xfrm>
              <a:off x="88900" y="2398599"/>
              <a:ext cx="5930898" cy="20019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8B3559F-AD5A-4675-8A30-753D9109D980}"/>
                </a:ext>
              </a:extLst>
            </p:cNvPr>
            <p:cNvSpPr txBox="1"/>
            <p:nvPr/>
          </p:nvSpPr>
          <p:spPr>
            <a:xfrm>
              <a:off x="88900" y="2421577"/>
              <a:ext cx="5930898" cy="307777"/>
            </a:xfrm>
            <a:prstGeom prst="rect">
              <a:avLst/>
            </a:prstGeom>
            <a:noFill/>
          </p:spPr>
          <p:txBody>
            <a:bodyPr wrap="square" rtlCol="0">
              <a:spAutoFit/>
            </a:bodyPr>
            <a:lstStyle/>
            <a:p>
              <a:pPr algn="ctr"/>
              <a:r>
                <a:rPr lang="en-US" sz="1400" b="1" i="1" dirty="0">
                  <a:solidFill>
                    <a:srgbClr val="0070C0"/>
                  </a:solidFill>
                </a:rPr>
                <a:t>Verify it…</a:t>
              </a:r>
            </a:p>
          </p:txBody>
        </p:sp>
        <p:sp>
          <p:nvSpPr>
            <p:cNvPr id="12" name="Rectangle 11">
              <a:extLst>
                <a:ext uri="{FF2B5EF4-FFF2-40B4-BE49-F238E27FC236}">
                  <a16:creationId xmlns:a16="http://schemas.microsoft.com/office/drawing/2014/main" id="{E907F7A1-9A00-40F8-8FE4-8DC39D795D27}"/>
                </a:ext>
              </a:extLst>
            </p:cNvPr>
            <p:cNvSpPr/>
            <p:nvPr/>
          </p:nvSpPr>
          <p:spPr>
            <a:xfrm>
              <a:off x="88900" y="2698269"/>
              <a:ext cx="5930898" cy="1384995"/>
            </a:xfrm>
            <a:prstGeom prst="rect">
              <a:avLst/>
            </a:prstGeom>
          </p:spPr>
          <p:txBody>
            <a:bodyPr wrap="square">
              <a:spAutoFit/>
            </a:bodyPr>
            <a:lstStyle/>
            <a:p>
              <a:pPr marL="171450" indent="-171450">
                <a:buFont typeface="Wingdings" panose="05000000000000000000" pitchFamily="2" charset="2"/>
                <a:buChar char="q"/>
              </a:pPr>
              <a:r>
                <a:rPr lang="en-US" sz="1400" dirty="0"/>
                <a:t>Verify no unauthorized devices or software are on Facility OT networks</a:t>
              </a:r>
            </a:p>
            <a:p>
              <a:pPr marL="171450" indent="-171450">
                <a:buFont typeface="Wingdings" panose="05000000000000000000" pitchFamily="2" charset="2"/>
                <a:buChar char="q"/>
              </a:pPr>
              <a:r>
                <a:rPr lang="en-US" sz="1400" dirty="0"/>
                <a:t>Verify no known vulnerabilities</a:t>
              </a:r>
            </a:p>
            <a:p>
              <a:pPr marL="171450" indent="-171450">
                <a:buFont typeface="Wingdings" panose="05000000000000000000" pitchFamily="2" charset="2"/>
                <a:buChar char="q"/>
              </a:pPr>
              <a:r>
                <a:rPr lang="en-US" sz="1400" dirty="0"/>
                <a:t>Verify all devices are monitored for malicious/unauthorized activity</a:t>
              </a:r>
            </a:p>
            <a:p>
              <a:pPr marL="171450" indent="-171450">
                <a:buFont typeface="Wingdings" panose="05000000000000000000" pitchFamily="2" charset="2"/>
                <a:buChar char="q"/>
              </a:pPr>
              <a:r>
                <a:rPr lang="en-US" sz="1400" dirty="0"/>
                <a:t>Verify no insecure/unauthorized remote access exists</a:t>
              </a:r>
            </a:p>
            <a:p>
              <a:pPr marL="171450" indent="-171450">
                <a:buFont typeface="Wingdings" panose="05000000000000000000" pitchFamily="2" charset="2"/>
                <a:buChar char="q"/>
              </a:pPr>
              <a:r>
                <a:rPr lang="en-US" sz="1400" dirty="0"/>
                <a:t>Verify logs and alerts have been reviewed an indicate no malicious activity</a:t>
              </a:r>
            </a:p>
            <a:p>
              <a:pPr marL="171450" indent="-171450">
                <a:buFont typeface="Wingdings" panose="05000000000000000000" pitchFamily="2" charset="2"/>
                <a:buChar char="q"/>
              </a:pPr>
              <a:r>
                <a:rPr lang="en-US" sz="1400" dirty="0"/>
                <a:t>Verify disaster recovery and incident response plans consider Facility OT</a:t>
              </a:r>
              <a:endParaRPr lang="en-US" sz="1200" dirty="0"/>
            </a:p>
          </p:txBody>
        </p:sp>
      </p:grpSp>
    </p:spTree>
    <p:extLst>
      <p:ext uri="{BB962C8B-B14F-4D97-AF65-F5344CB8AC3E}">
        <p14:creationId xmlns:p14="http://schemas.microsoft.com/office/powerpoint/2010/main" val="27458176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 </a:t>
            </a:r>
            <a:r>
              <a:rPr lang="is-IS" dirty="0"/>
              <a:t>2019 </a:t>
            </a:r>
            <a:r>
              <a:rPr lang="en-US" dirty="0"/>
              <a:t>Eaton. All Rights Reserved</a:t>
            </a:r>
          </a:p>
        </p:txBody>
      </p:sp>
      <p:sp>
        <p:nvSpPr>
          <p:cNvPr id="5" name="Slide Number Placeholder 4"/>
          <p:cNvSpPr>
            <a:spLocks noGrp="1"/>
          </p:cNvSpPr>
          <p:nvPr>
            <p:ph type="sldNum" sz="quarter" idx="12"/>
          </p:nvPr>
        </p:nvSpPr>
        <p:spPr>
          <a:xfrm>
            <a:off x="7010400" y="263128"/>
            <a:ext cx="1706880" cy="273844"/>
          </a:xfrm>
        </p:spPr>
        <p:txBody>
          <a:bodyPr/>
          <a:lstStyle/>
          <a:p>
            <a:fld id="{B5530716-36E6-40F8-9830-ED96CA7196A9}" type="slidenum">
              <a:rPr lang="en-US" smtClean="0"/>
              <a:t>14</a:t>
            </a:fld>
            <a:endParaRPr lang="en-US" dirty="0"/>
          </a:p>
        </p:txBody>
      </p:sp>
      <p:sp>
        <p:nvSpPr>
          <p:cNvPr id="8" name="Title 1"/>
          <p:cNvSpPr>
            <a:spLocks noGrp="1"/>
          </p:cNvSpPr>
          <p:nvPr>
            <p:ph type="title"/>
          </p:nvPr>
        </p:nvSpPr>
        <p:spPr>
          <a:xfrm>
            <a:off x="938616" y="209550"/>
            <a:ext cx="7367184" cy="381000"/>
          </a:xfrm>
        </p:spPr>
        <p:txBody>
          <a:bodyPr>
            <a:normAutofit fontScale="90000"/>
          </a:bodyPr>
          <a:lstStyle/>
          <a:p>
            <a:pPr marL="228600" lvl="0" indent="-228600"/>
            <a:r>
              <a:rPr lang="en-US" dirty="0"/>
              <a:t>Evaluating Facility OT Cybersecurity Evaluation</a:t>
            </a:r>
          </a:p>
        </p:txBody>
      </p:sp>
      <p:graphicFrame>
        <p:nvGraphicFramePr>
          <p:cNvPr id="10" name="Table 9"/>
          <p:cNvGraphicFramePr>
            <a:graphicFrameLocks noGrp="1"/>
          </p:cNvGraphicFramePr>
          <p:nvPr>
            <p:extLst>
              <p:ext uri="{D42A27DB-BD31-4B8C-83A1-F6EECF244321}">
                <p14:modId xmlns:p14="http://schemas.microsoft.com/office/powerpoint/2010/main" val="616119893"/>
              </p:ext>
            </p:extLst>
          </p:nvPr>
        </p:nvGraphicFramePr>
        <p:xfrm>
          <a:off x="152400" y="1075745"/>
          <a:ext cx="8839200" cy="3583431"/>
        </p:xfrm>
        <a:graphic>
          <a:graphicData uri="http://schemas.openxmlformats.org/drawingml/2006/table">
            <a:tbl>
              <a:tblPr>
                <a:tableStyleId>{5C22544A-7EE6-4342-B048-85BDC9FD1C3A}</a:tableStyleId>
              </a:tblPr>
              <a:tblGrid>
                <a:gridCol w="6477000">
                  <a:extLst>
                    <a:ext uri="{9D8B030D-6E8A-4147-A177-3AD203B41FA5}">
                      <a16:colId xmlns:a16="http://schemas.microsoft.com/office/drawing/2014/main" val="20000"/>
                    </a:ext>
                  </a:extLst>
                </a:gridCol>
                <a:gridCol w="468086">
                  <a:extLst>
                    <a:ext uri="{9D8B030D-6E8A-4147-A177-3AD203B41FA5}">
                      <a16:colId xmlns:a16="http://schemas.microsoft.com/office/drawing/2014/main" val="20001"/>
                    </a:ext>
                  </a:extLst>
                </a:gridCol>
                <a:gridCol w="270587">
                  <a:extLst>
                    <a:ext uri="{9D8B030D-6E8A-4147-A177-3AD203B41FA5}">
                      <a16:colId xmlns:a16="http://schemas.microsoft.com/office/drawing/2014/main" val="20002"/>
                    </a:ext>
                  </a:extLst>
                </a:gridCol>
                <a:gridCol w="360783">
                  <a:extLst>
                    <a:ext uri="{9D8B030D-6E8A-4147-A177-3AD203B41FA5}">
                      <a16:colId xmlns:a16="http://schemas.microsoft.com/office/drawing/2014/main" val="20003"/>
                    </a:ext>
                  </a:extLst>
                </a:gridCol>
                <a:gridCol w="270587">
                  <a:extLst>
                    <a:ext uri="{9D8B030D-6E8A-4147-A177-3AD203B41FA5}">
                      <a16:colId xmlns:a16="http://schemas.microsoft.com/office/drawing/2014/main" val="20004"/>
                    </a:ext>
                  </a:extLst>
                </a:gridCol>
                <a:gridCol w="649898">
                  <a:extLst>
                    <a:ext uri="{9D8B030D-6E8A-4147-A177-3AD203B41FA5}">
                      <a16:colId xmlns:a16="http://schemas.microsoft.com/office/drawing/2014/main" val="20005"/>
                    </a:ext>
                  </a:extLst>
                </a:gridCol>
                <a:gridCol w="342259">
                  <a:extLst>
                    <a:ext uri="{9D8B030D-6E8A-4147-A177-3AD203B41FA5}">
                      <a16:colId xmlns:a16="http://schemas.microsoft.com/office/drawing/2014/main" val="20006"/>
                    </a:ext>
                  </a:extLst>
                </a:gridCol>
              </a:tblGrid>
              <a:tr h="200288">
                <a:tc>
                  <a:txBody>
                    <a:bodyPr/>
                    <a:lstStyle/>
                    <a:p>
                      <a:pPr algn="l" fontAlgn="ctr"/>
                      <a:r>
                        <a:rPr lang="en-US" sz="1000" b="1" u="none" strike="noStrike" dirty="0">
                          <a:solidFill>
                            <a:srgbClr val="0070C0"/>
                          </a:solidFill>
                          <a:effectLst/>
                        </a:rPr>
                        <a:t>Are only authorized devices communicating on the network?</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Yes</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tc>
                  <a:txBody>
                    <a:bodyPr/>
                    <a:lstStyle/>
                    <a:p>
                      <a:pPr algn="ctr" fontAlgn="ctr"/>
                      <a:r>
                        <a:rPr lang="en-US" sz="1000" b="1" u="none" strike="noStrike" dirty="0">
                          <a:solidFill>
                            <a:srgbClr val="0070C0"/>
                          </a:solidFill>
                          <a:effectLst/>
                        </a:rPr>
                        <a:t>No</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tc>
                  <a:txBody>
                    <a:bodyPr/>
                    <a:lstStyle/>
                    <a:p>
                      <a:pPr algn="ctr" fontAlgn="ctr"/>
                      <a:r>
                        <a:rPr lang="en-US" sz="1000" b="1" u="none" strike="noStrike" dirty="0">
                          <a:solidFill>
                            <a:srgbClr val="0070C0"/>
                          </a:solidFill>
                          <a:effectLst/>
                        </a:rPr>
                        <a:t>Partial</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extLst>
                  <a:ext uri="{0D108BD9-81ED-4DB2-BD59-A6C34878D82A}">
                    <a16:rowId xmlns:a16="http://schemas.microsoft.com/office/drawing/2014/main" val="10000"/>
                  </a:ext>
                </a:extLst>
              </a:tr>
              <a:tr h="200288">
                <a:tc>
                  <a:txBody>
                    <a:bodyPr/>
                    <a:lstStyle/>
                    <a:p>
                      <a:pPr algn="l" fontAlgn="ctr"/>
                      <a:r>
                        <a:rPr lang="en-US" sz="1000" b="1" u="none" strike="noStrike" dirty="0">
                          <a:solidFill>
                            <a:srgbClr val="0070C0"/>
                          </a:solidFill>
                          <a:effectLst/>
                        </a:rPr>
                        <a:t>Is remote access to system assets secure (strong access controls, boundary defenses, etc.)? </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Yes</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tc>
                  <a:txBody>
                    <a:bodyPr/>
                    <a:lstStyle/>
                    <a:p>
                      <a:pPr algn="ctr" fontAlgn="ctr"/>
                      <a:r>
                        <a:rPr lang="en-US" sz="1000" b="1" u="none" strike="noStrike" dirty="0">
                          <a:solidFill>
                            <a:srgbClr val="0070C0"/>
                          </a:solidFill>
                          <a:effectLst/>
                        </a:rPr>
                        <a:t>No</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tc>
                  <a:txBody>
                    <a:bodyPr/>
                    <a:lstStyle/>
                    <a:p>
                      <a:pPr algn="ctr" fontAlgn="ctr"/>
                      <a:r>
                        <a:rPr lang="en-US" sz="1000" b="1" u="none" strike="noStrike" dirty="0">
                          <a:solidFill>
                            <a:srgbClr val="0070C0"/>
                          </a:solidFill>
                          <a:effectLst/>
                        </a:rPr>
                        <a:t>Partial</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extLst>
                  <a:ext uri="{0D108BD9-81ED-4DB2-BD59-A6C34878D82A}">
                    <a16:rowId xmlns:a16="http://schemas.microsoft.com/office/drawing/2014/main" val="10001"/>
                  </a:ext>
                </a:extLst>
              </a:tr>
              <a:tr h="186915">
                <a:tc>
                  <a:txBody>
                    <a:bodyPr/>
                    <a:lstStyle/>
                    <a:p>
                      <a:pPr algn="l" fontAlgn="ctr"/>
                      <a:r>
                        <a:rPr lang="en-US" sz="1000" b="1" u="none" strike="noStrike" dirty="0">
                          <a:solidFill>
                            <a:srgbClr val="0070C0"/>
                          </a:solidFill>
                          <a:effectLst/>
                        </a:rPr>
                        <a:t>Are unaddressed vulnerabilities present on any system assets?</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Yes</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tc>
                  <a:txBody>
                    <a:bodyPr/>
                    <a:lstStyle/>
                    <a:p>
                      <a:pPr algn="ctr" fontAlgn="ctr"/>
                      <a:r>
                        <a:rPr lang="en-US" sz="1000" b="1" u="none" strike="noStrike" dirty="0">
                          <a:solidFill>
                            <a:srgbClr val="0070C0"/>
                          </a:solidFill>
                          <a:effectLst/>
                        </a:rPr>
                        <a:t>No</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tc>
                  <a:txBody>
                    <a:bodyPr/>
                    <a:lstStyle/>
                    <a:p>
                      <a:pPr algn="ctr" fontAlgn="ctr"/>
                      <a:r>
                        <a:rPr lang="en-US" sz="1000" b="1" u="none" strike="noStrike" dirty="0">
                          <a:solidFill>
                            <a:srgbClr val="0070C0"/>
                          </a:solidFill>
                          <a:effectLst/>
                        </a:rPr>
                        <a:t>Partial</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extLst>
                  <a:ext uri="{0D108BD9-81ED-4DB2-BD59-A6C34878D82A}">
                    <a16:rowId xmlns:a16="http://schemas.microsoft.com/office/drawing/2014/main" val="10002"/>
                  </a:ext>
                </a:extLst>
              </a:tr>
              <a:tr h="200288">
                <a:tc>
                  <a:txBody>
                    <a:bodyPr/>
                    <a:lstStyle/>
                    <a:p>
                      <a:pPr algn="l" fontAlgn="ctr"/>
                      <a:r>
                        <a:rPr lang="en-US" sz="1000" b="1" u="none" strike="noStrike" dirty="0">
                          <a:solidFill>
                            <a:srgbClr val="0070C0"/>
                          </a:solidFill>
                          <a:effectLst/>
                        </a:rPr>
                        <a:t>Is network traffic monitored for unauthorized, anomalous, and malicious behavior?</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Yes</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tc>
                  <a:txBody>
                    <a:bodyPr/>
                    <a:lstStyle/>
                    <a:p>
                      <a:pPr algn="ctr" fontAlgn="ctr"/>
                      <a:r>
                        <a:rPr lang="en-US" sz="1000" b="1" u="none" strike="noStrike" dirty="0">
                          <a:solidFill>
                            <a:srgbClr val="0070C0"/>
                          </a:solidFill>
                          <a:effectLst/>
                        </a:rPr>
                        <a:t>No</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tc>
                  <a:txBody>
                    <a:bodyPr/>
                    <a:lstStyle/>
                    <a:p>
                      <a:pPr algn="ctr" fontAlgn="ctr"/>
                      <a:r>
                        <a:rPr lang="en-US" sz="1000" b="1" u="none" strike="noStrike" dirty="0">
                          <a:solidFill>
                            <a:srgbClr val="0070C0"/>
                          </a:solidFill>
                          <a:effectLst/>
                        </a:rPr>
                        <a:t>Partial</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extLst>
                  <a:ext uri="{0D108BD9-81ED-4DB2-BD59-A6C34878D82A}">
                    <a16:rowId xmlns:a16="http://schemas.microsoft.com/office/drawing/2014/main" val="10003"/>
                  </a:ext>
                </a:extLst>
              </a:tr>
              <a:tr h="200288">
                <a:tc>
                  <a:txBody>
                    <a:bodyPr/>
                    <a:lstStyle/>
                    <a:p>
                      <a:pPr algn="l" fontAlgn="ctr"/>
                      <a:r>
                        <a:rPr lang="en-US" sz="1000" b="1" u="none" strike="noStrike" dirty="0">
                          <a:solidFill>
                            <a:srgbClr val="0070C0"/>
                          </a:solidFill>
                          <a:effectLst/>
                        </a:rPr>
                        <a:t>Are strong system access controls in place and least privilege applied (e.g. no default passwords)? </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Yes</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tc>
                  <a:txBody>
                    <a:bodyPr/>
                    <a:lstStyle/>
                    <a:p>
                      <a:pPr algn="ctr" fontAlgn="ctr"/>
                      <a:r>
                        <a:rPr lang="en-US" sz="1000" b="1" u="none" strike="noStrike" dirty="0">
                          <a:solidFill>
                            <a:srgbClr val="0070C0"/>
                          </a:solidFill>
                          <a:effectLst/>
                        </a:rPr>
                        <a:t>No</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tc>
                  <a:txBody>
                    <a:bodyPr/>
                    <a:lstStyle/>
                    <a:p>
                      <a:pPr algn="ctr" fontAlgn="ctr"/>
                      <a:r>
                        <a:rPr lang="en-US" sz="1000" b="1" u="none" strike="noStrike" dirty="0">
                          <a:solidFill>
                            <a:srgbClr val="0070C0"/>
                          </a:solidFill>
                          <a:effectLst/>
                        </a:rPr>
                        <a:t>Partial</a:t>
                      </a:r>
                      <a:endParaRPr lang="en-US" sz="1000" b="1" i="0" u="none" strike="noStrike" dirty="0">
                        <a:solidFill>
                          <a:srgbClr val="0070C0"/>
                        </a:solidFill>
                        <a:effectLst/>
                        <a:latin typeface="Calibri"/>
                      </a:endParaRPr>
                    </a:p>
                  </a:txBody>
                  <a:tcPr marL="6904" marR="6904" marT="6904" marB="0" anchor="ctr"/>
                </a:tc>
                <a:tc>
                  <a:txBody>
                    <a:bodyPr/>
                    <a:lstStyle/>
                    <a:p>
                      <a:pPr algn="ctr" fontAlgn="ctr"/>
                      <a:r>
                        <a:rPr lang="en-US" sz="1000" b="1" u="none" strike="noStrike" dirty="0">
                          <a:solidFill>
                            <a:srgbClr val="0070C0"/>
                          </a:solidFill>
                          <a:effectLst/>
                        </a:rPr>
                        <a:t>☐</a:t>
                      </a:r>
                      <a:endParaRPr lang="en-US" sz="1000" b="1" i="0" u="none" strike="noStrike" dirty="0">
                        <a:solidFill>
                          <a:srgbClr val="0070C0"/>
                        </a:solidFill>
                        <a:effectLst/>
                        <a:latin typeface="MS Gothic"/>
                      </a:endParaRPr>
                    </a:p>
                  </a:txBody>
                  <a:tcPr marL="6904" marR="6904" marT="6904" marB="0" anchor="ctr"/>
                </a:tc>
                <a:extLst>
                  <a:ext uri="{0D108BD9-81ED-4DB2-BD59-A6C34878D82A}">
                    <a16:rowId xmlns:a16="http://schemas.microsoft.com/office/drawing/2014/main" val="10004"/>
                  </a:ext>
                </a:extLst>
              </a:tr>
              <a:tr h="141235">
                <a:tc>
                  <a:txBody>
                    <a:bodyPr/>
                    <a:lstStyle/>
                    <a:p>
                      <a:pPr algn="l" fontAlgn="ctr"/>
                      <a:r>
                        <a:rPr lang="en-US" sz="1000" b="0" u="none" strike="noStrike" dirty="0">
                          <a:effectLst/>
                        </a:rPr>
                        <a:t>Are asset owners, authorization boundaries, and responsibilities clearly defined? </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05"/>
                  </a:ext>
                </a:extLst>
              </a:tr>
              <a:tr h="141235">
                <a:tc>
                  <a:txBody>
                    <a:bodyPr/>
                    <a:lstStyle/>
                    <a:p>
                      <a:pPr algn="l" fontAlgn="ctr"/>
                      <a:r>
                        <a:rPr lang="en-US" sz="1000" b="0" u="none" strike="noStrike" dirty="0">
                          <a:effectLst/>
                        </a:rPr>
                        <a:t>Do accurate inventories of authorized hardware, software, and dataflows exist?</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06"/>
                  </a:ext>
                </a:extLst>
              </a:tr>
              <a:tr h="189330">
                <a:tc>
                  <a:txBody>
                    <a:bodyPr/>
                    <a:lstStyle/>
                    <a:p>
                      <a:pPr algn="l" fontAlgn="ctr"/>
                      <a:r>
                        <a:rPr lang="en-US" sz="1000" b="0" u="none" strike="noStrike" dirty="0">
                          <a:effectLst/>
                        </a:rPr>
                        <a:t>Do accurate network/topology drawings exist showing all connected devices?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07"/>
                  </a:ext>
                </a:extLst>
              </a:tr>
              <a:tr h="275702">
                <a:tc>
                  <a:txBody>
                    <a:bodyPr/>
                    <a:lstStyle/>
                    <a:p>
                      <a:pPr algn="l" fontAlgn="ctr"/>
                      <a:r>
                        <a:rPr lang="en-US" sz="1000" b="0" u="none" strike="noStrike" dirty="0">
                          <a:effectLst/>
                        </a:rPr>
                        <a:t>Are secure configurations for  all assets defined and deployed (no default credentials, only necessary ports and services running/open, disable unused physical ports, etc.)?</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08"/>
                  </a:ext>
                </a:extLst>
              </a:tr>
              <a:tr h="141235">
                <a:tc>
                  <a:txBody>
                    <a:bodyPr/>
                    <a:lstStyle/>
                    <a:p>
                      <a:pPr algn="l" fontAlgn="ctr"/>
                      <a:r>
                        <a:rPr lang="en-US" sz="1000" b="0" u="none" strike="noStrike" dirty="0">
                          <a:effectLst/>
                        </a:rPr>
                        <a:t>Does an asset (device) qualification and decommissioning program exist?</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09"/>
                  </a:ext>
                </a:extLst>
              </a:tr>
              <a:tr h="141235">
                <a:tc>
                  <a:txBody>
                    <a:bodyPr/>
                    <a:lstStyle/>
                    <a:p>
                      <a:pPr algn="l" fontAlgn="ctr"/>
                      <a:r>
                        <a:rPr lang="en-US" sz="1000" b="0" u="none" strike="noStrike" dirty="0">
                          <a:effectLst/>
                        </a:rPr>
                        <a:t>Are trust boundaries identified and segmentation/boundary defenses deployed? </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10"/>
                  </a:ext>
                </a:extLst>
              </a:tr>
              <a:tr h="141235">
                <a:tc>
                  <a:txBody>
                    <a:bodyPr/>
                    <a:lstStyle/>
                    <a:p>
                      <a:pPr algn="l" fontAlgn="ctr"/>
                      <a:r>
                        <a:rPr lang="en-US" sz="1000" b="0" u="none" strike="noStrike" dirty="0">
                          <a:effectLst/>
                        </a:rPr>
                        <a:t>Are malicious code detection/prevention mechanisms deployed and up to date?</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11"/>
                  </a:ext>
                </a:extLst>
              </a:tr>
              <a:tr h="141235">
                <a:tc>
                  <a:txBody>
                    <a:bodyPr/>
                    <a:lstStyle/>
                    <a:p>
                      <a:pPr algn="l" fontAlgn="ctr"/>
                      <a:r>
                        <a:rPr lang="en-US" sz="1000" b="0" u="none" strike="noStrike" dirty="0">
                          <a:effectLst/>
                        </a:rPr>
                        <a:t>Are assets included in a security monitoring and protection program? </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12"/>
                  </a:ext>
                </a:extLst>
              </a:tr>
              <a:tr h="141235">
                <a:tc>
                  <a:txBody>
                    <a:bodyPr/>
                    <a:lstStyle/>
                    <a:p>
                      <a:pPr algn="l" fontAlgn="ctr"/>
                      <a:r>
                        <a:rPr lang="en-US" sz="1000" b="0" u="none" strike="noStrike" dirty="0">
                          <a:effectLst/>
                        </a:rPr>
                        <a:t>Are all assets synchronized to the same (accurate) time and time zone? </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13"/>
                  </a:ext>
                </a:extLst>
              </a:tr>
              <a:tr h="18268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u="none" strike="noStrike" dirty="0">
                          <a:effectLst/>
                        </a:rPr>
                        <a:t>Does a vulnerability management program exist? </a:t>
                      </a:r>
                      <a:endParaRPr lang="en-US" sz="1000" b="0" i="0" u="none" strike="noStrike" dirty="0">
                        <a:solidFill>
                          <a:srgbClr val="000000"/>
                        </a:solidFill>
                        <a:effectLst/>
                        <a:latin typeface="+mn-lt"/>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14"/>
                  </a:ext>
                </a:extLst>
              </a:tr>
              <a:tr h="141235">
                <a:tc>
                  <a:txBody>
                    <a:bodyPr/>
                    <a:lstStyle/>
                    <a:p>
                      <a:pPr algn="l" fontAlgn="ctr"/>
                      <a:r>
                        <a:rPr lang="en-US" sz="1000" b="0" u="none" strike="noStrike" dirty="0">
                          <a:effectLst/>
                        </a:rPr>
                        <a:t>Are vulnerability assessments performed on the system (at least yearly)? </a:t>
                      </a:r>
                      <a:endParaRPr lang="en-US" sz="1000" b="0" i="0" u="none" strike="noStrike" dirty="0">
                        <a:solidFill>
                          <a:srgbClr val="000000"/>
                        </a:solidFill>
                        <a:effectLst/>
                        <a:latin typeface="+mn-lt"/>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15"/>
                  </a:ext>
                </a:extLst>
              </a:tr>
              <a:tr h="14123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u="none" strike="noStrike" dirty="0">
                          <a:effectLst/>
                        </a:rPr>
                        <a:t>Does an incident response program exist?</a:t>
                      </a:r>
                      <a:endParaRPr lang="en-US" sz="1000" b="0" i="0" u="none" strike="noStrike" dirty="0">
                        <a:solidFill>
                          <a:srgbClr val="000000"/>
                        </a:solidFill>
                        <a:effectLst/>
                        <a:latin typeface="+mn-lt"/>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16"/>
                  </a:ext>
                </a:extLst>
              </a:tr>
              <a:tr h="141235">
                <a:tc>
                  <a:txBody>
                    <a:bodyPr/>
                    <a:lstStyle/>
                    <a:p>
                      <a:pPr algn="l" fontAlgn="ctr"/>
                      <a:r>
                        <a:rPr lang="en-US" sz="1000" b="0" u="none" strike="noStrike" dirty="0">
                          <a:effectLst/>
                        </a:rPr>
                        <a:t>Does a backup and disaster recovery program exist? </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17"/>
                  </a:ext>
                </a:extLst>
              </a:tr>
              <a:tr h="141235">
                <a:tc>
                  <a:txBody>
                    <a:bodyPr/>
                    <a:lstStyle/>
                    <a:p>
                      <a:pPr algn="l" fontAlgn="ctr"/>
                      <a:r>
                        <a:rPr lang="en-US" sz="1000" b="0" u="none" strike="noStrike" dirty="0">
                          <a:effectLst/>
                        </a:rPr>
                        <a:t>Does a cybersecurity awareness program exist (for employees and vendors)?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18"/>
                  </a:ext>
                </a:extLst>
              </a:tr>
              <a:tr h="141235">
                <a:tc>
                  <a:txBody>
                    <a:bodyPr/>
                    <a:lstStyle/>
                    <a:p>
                      <a:pPr algn="l" fontAlgn="ctr"/>
                      <a:r>
                        <a:rPr lang="en-US" sz="1000" b="0" u="none" strike="noStrike" dirty="0">
                          <a:effectLst/>
                        </a:rPr>
                        <a:t>Does a transient asset/removable media cybersecurity hygiene program exist?</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Yes</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No</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tc>
                  <a:txBody>
                    <a:bodyPr/>
                    <a:lstStyle/>
                    <a:p>
                      <a:pPr algn="ctr" fontAlgn="ctr"/>
                      <a:r>
                        <a:rPr lang="en-US" sz="1000" b="0" u="none" strike="noStrike" dirty="0">
                          <a:effectLst/>
                        </a:rPr>
                        <a:t>Partial</a:t>
                      </a:r>
                      <a:endParaRPr lang="en-US" sz="1000" b="0" i="0" u="none" strike="noStrike" dirty="0">
                        <a:solidFill>
                          <a:srgbClr val="000000"/>
                        </a:solidFill>
                        <a:effectLst/>
                        <a:latin typeface="Calibri"/>
                      </a:endParaRPr>
                    </a:p>
                  </a:txBody>
                  <a:tcPr marL="6904" marR="6904" marT="6904" marB="0" anchor="ctr"/>
                </a:tc>
                <a:tc>
                  <a:txBody>
                    <a:bodyPr/>
                    <a:lstStyle/>
                    <a:p>
                      <a:pPr algn="ctr" fontAlgn="ctr"/>
                      <a:r>
                        <a:rPr lang="en-US" sz="1000" b="0" u="none" strike="noStrike" dirty="0">
                          <a:effectLst/>
                        </a:rPr>
                        <a:t>☐</a:t>
                      </a:r>
                      <a:endParaRPr lang="en-US" sz="1000" b="0" i="0" u="none" strike="noStrike" dirty="0">
                        <a:solidFill>
                          <a:srgbClr val="000000"/>
                        </a:solidFill>
                        <a:effectLst/>
                        <a:latin typeface="MS Gothic"/>
                      </a:endParaRPr>
                    </a:p>
                  </a:txBody>
                  <a:tcPr marL="6904" marR="6904" marT="6904" marB="0" anchor="ctr"/>
                </a:tc>
                <a:extLst>
                  <a:ext uri="{0D108BD9-81ED-4DB2-BD59-A6C34878D82A}">
                    <a16:rowId xmlns:a16="http://schemas.microsoft.com/office/drawing/2014/main" val="10019"/>
                  </a:ext>
                </a:extLst>
              </a:tr>
            </a:tbl>
          </a:graphicData>
        </a:graphic>
      </p:graphicFrame>
      <p:sp>
        <p:nvSpPr>
          <p:cNvPr id="6" name="Rectangle 5">
            <a:extLst>
              <a:ext uri="{FF2B5EF4-FFF2-40B4-BE49-F238E27FC236}">
                <a16:creationId xmlns:a16="http://schemas.microsoft.com/office/drawing/2014/main" id="{E7DBE479-EB72-4AB1-A304-953989A11EA7}"/>
              </a:ext>
            </a:extLst>
          </p:cNvPr>
          <p:cNvSpPr/>
          <p:nvPr/>
        </p:nvSpPr>
        <p:spPr>
          <a:xfrm>
            <a:off x="127937" y="742950"/>
            <a:ext cx="8863663" cy="307777"/>
          </a:xfrm>
          <a:prstGeom prst="rect">
            <a:avLst/>
          </a:prstGeom>
          <a:solidFill>
            <a:srgbClr val="0070C0"/>
          </a:solidFill>
          <a:ln w="22225">
            <a:noFill/>
          </a:ln>
        </p:spPr>
        <p:txBody>
          <a:bodyPr wrap="square">
            <a:spAutoFit/>
          </a:bodyPr>
          <a:lstStyle/>
          <a:p>
            <a:pPr algn="ctr"/>
            <a:r>
              <a:rPr lang="en-US" sz="1400" b="1" dirty="0">
                <a:solidFill>
                  <a:srgbClr val="FFFFFF"/>
                </a:solidFill>
              </a:rPr>
              <a:t>Perform this basic evaluation for Facility OT… </a:t>
            </a:r>
            <a:r>
              <a:rPr lang="en-US" sz="1400" b="1" i="1" dirty="0">
                <a:solidFill>
                  <a:srgbClr val="FFFFFF"/>
                </a:solidFill>
              </a:rPr>
              <a:t>No </a:t>
            </a:r>
            <a:r>
              <a:rPr lang="en-US" sz="1400" dirty="0">
                <a:solidFill>
                  <a:srgbClr val="FFFFFF"/>
                </a:solidFill>
              </a:rPr>
              <a:t>and </a:t>
            </a:r>
            <a:r>
              <a:rPr lang="en-US" sz="1400" b="1" i="1" dirty="0">
                <a:solidFill>
                  <a:srgbClr val="FFFFFF"/>
                </a:solidFill>
              </a:rPr>
              <a:t>Partial </a:t>
            </a:r>
            <a:r>
              <a:rPr lang="en-US" sz="1400" dirty="0">
                <a:solidFill>
                  <a:srgbClr val="FFFFFF"/>
                </a:solidFill>
              </a:rPr>
              <a:t>response indicates gaps and potential risks</a:t>
            </a:r>
            <a:r>
              <a:rPr lang="en-US" sz="1400" u="sng" dirty="0">
                <a:solidFill>
                  <a:srgbClr val="FFFFFF"/>
                </a:solidFill>
              </a:rPr>
              <a:t> </a:t>
            </a:r>
            <a:endParaRPr lang="en-US" sz="1400" i="1" dirty="0">
              <a:solidFill>
                <a:srgbClr val="FFFFFF"/>
              </a:solidFill>
            </a:endParaRPr>
          </a:p>
        </p:txBody>
      </p:sp>
    </p:spTree>
    <p:extLst>
      <p:ext uri="{BB962C8B-B14F-4D97-AF65-F5344CB8AC3E}">
        <p14:creationId xmlns:p14="http://schemas.microsoft.com/office/powerpoint/2010/main" val="3808346659"/>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616" y="133350"/>
            <a:ext cx="6071784" cy="381000"/>
          </a:xfrm>
        </p:spPr>
        <p:txBody>
          <a:bodyPr>
            <a:normAutofit fontScale="90000"/>
          </a:bodyPr>
          <a:lstStyle/>
          <a:p>
            <a:r>
              <a:rPr lang="en-US" dirty="0"/>
              <a:t>Eaton Cybersecurity Services</a:t>
            </a:r>
          </a:p>
        </p:txBody>
      </p:sp>
      <p:sp>
        <p:nvSpPr>
          <p:cNvPr id="3" name="Content Placeholder 2"/>
          <p:cNvSpPr>
            <a:spLocks noGrp="1"/>
          </p:cNvSpPr>
          <p:nvPr>
            <p:ph idx="1"/>
          </p:nvPr>
        </p:nvSpPr>
        <p:spPr>
          <a:xfrm>
            <a:off x="38100" y="929832"/>
            <a:ext cx="8229600" cy="3541574"/>
          </a:xfrm>
        </p:spPr>
        <p:txBody>
          <a:bodyPr>
            <a:normAutofit/>
          </a:bodyPr>
          <a:lstStyle/>
          <a:p>
            <a:pPr marL="177800" indent="-177800"/>
            <a:r>
              <a:rPr lang="en-US" sz="1600" b="1" dirty="0">
                <a:solidFill>
                  <a:schemeClr val="accent1"/>
                </a:solidFill>
              </a:rPr>
              <a:t>Eaton’s Cybersecurity Services </a:t>
            </a:r>
            <a:r>
              <a:rPr lang="en-US" sz="1600" dirty="0"/>
              <a:t>can help you maximize patient safety and hospital uptime by focusing on all 3 tenants:</a:t>
            </a:r>
          </a:p>
          <a:p>
            <a:pPr marL="685800" lvl="1" indent="-228600">
              <a:buFont typeface="Wingdings" panose="05000000000000000000" pitchFamily="2" charset="2"/>
              <a:buChar char="§"/>
            </a:pPr>
            <a:r>
              <a:rPr lang="en-US" sz="1600" b="1" dirty="0">
                <a:solidFill>
                  <a:schemeClr val="accent1"/>
                </a:solidFill>
              </a:rPr>
              <a:t>People</a:t>
            </a:r>
            <a:r>
              <a:rPr lang="en-US" sz="1600" dirty="0"/>
              <a:t>: Ensure your staff is trained on best practices and awareness</a:t>
            </a:r>
          </a:p>
          <a:p>
            <a:pPr marL="685800" lvl="1" indent="-228600">
              <a:buFont typeface="Wingdings" panose="05000000000000000000" pitchFamily="2" charset="2"/>
              <a:buChar char="§"/>
            </a:pPr>
            <a:r>
              <a:rPr lang="en-US" sz="1600" b="1" dirty="0">
                <a:solidFill>
                  <a:schemeClr val="accent1"/>
                </a:solidFill>
              </a:rPr>
              <a:t>Process</a:t>
            </a:r>
            <a:r>
              <a:rPr lang="en-US" sz="1600" dirty="0"/>
              <a:t>: Put a system in place - know what to measure &amp; how to respond</a:t>
            </a:r>
          </a:p>
          <a:p>
            <a:pPr marL="685800" lvl="1" indent="-228600">
              <a:buFont typeface="Wingdings" panose="05000000000000000000" pitchFamily="2" charset="2"/>
              <a:buChar char="§"/>
            </a:pPr>
            <a:r>
              <a:rPr lang="en-US" sz="1600" b="1" dirty="0">
                <a:solidFill>
                  <a:schemeClr val="accent1"/>
                </a:solidFill>
              </a:rPr>
              <a:t>Technology</a:t>
            </a:r>
            <a:r>
              <a:rPr lang="en-US" sz="1600" dirty="0"/>
              <a:t>: Analyze attack surface, risks, and help address vulnerabilities and gaps</a:t>
            </a:r>
          </a:p>
          <a:p>
            <a:pPr marL="685800" lvl="1" indent="-228600">
              <a:buFont typeface="Wingdings" panose="05000000000000000000" pitchFamily="2" charset="2"/>
              <a:buChar char="§"/>
            </a:pPr>
            <a:endParaRPr lang="en-US" sz="1600" dirty="0"/>
          </a:p>
          <a:p>
            <a:pPr marL="177800" indent="-177800"/>
            <a:r>
              <a:rPr lang="en-US" sz="1600" b="1" dirty="0">
                <a:solidFill>
                  <a:schemeClr val="accent1"/>
                </a:solidFill>
              </a:rPr>
              <a:t>Eaton’s Cybersecurity Services </a:t>
            </a:r>
            <a:r>
              <a:rPr lang="en-US" sz="1600" dirty="0"/>
              <a:t>team is uniquely positioned as your most qualified partner </a:t>
            </a:r>
          </a:p>
          <a:p>
            <a:pPr marL="685800" lvl="1" indent="-228600">
              <a:buFont typeface="Wingdings" panose="05000000000000000000" pitchFamily="2" charset="2"/>
              <a:buChar char="§"/>
            </a:pPr>
            <a:r>
              <a:rPr lang="en-US" sz="1600" dirty="0"/>
              <a:t>Cross-functional team of </a:t>
            </a:r>
            <a:r>
              <a:rPr lang="en-US" sz="1600" b="1" dirty="0">
                <a:solidFill>
                  <a:schemeClr val="accent1"/>
                </a:solidFill>
              </a:rPr>
              <a:t>Power management </a:t>
            </a:r>
            <a:r>
              <a:rPr lang="en-US" sz="1600" dirty="0"/>
              <a:t>and </a:t>
            </a:r>
            <a:r>
              <a:rPr lang="en-US" sz="1600" b="1" dirty="0">
                <a:solidFill>
                  <a:schemeClr val="accent1"/>
                </a:solidFill>
              </a:rPr>
              <a:t>OT Cybersecurity Experts</a:t>
            </a:r>
            <a:endParaRPr lang="en-US" sz="1600" dirty="0"/>
          </a:p>
          <a:p>
            <a:pPr marL="685800" lvl="1" indent="-228600">
              <a:buFont typeface="Wingdings" panose="05000000000000000000" pitchFamily="2" charset="2"/>
              <a:buChar char="§"/>
            </a:pPr>
            <a:r>
              <a:rPr lang="en-US" sz="1600" dirty="0"/>
              <a:t>Services Team is well versed on the latest cybersecurity industry standards and best practices </a:t>
            </a:r>
          </a:p>
          <a:p>
            <a:pPr marL="685800" lvl="1" indent="-228600">
              <a:buFont typeface="Wingdings" panose="05000000000000000000" pitchFamily="2" charset="2"/>
              <a:buChar char="§"/>
            </a:pPr>
            <a:r>
              <a:rPr lang="en-US" sz="1600" dirty="0"/>
              <a:t>Eaton runs the first certified lab under UL2900</a:t>
            </a:r>
          </a:p>
        </p:txBody>
      </p:sp>
      <p:pic>
        <p:nvPicPr>
          <p:cNvPr id="4" name="Picture 5">
            <a:extLst>
              <a:ext uri="{FF2B5EF4-FFF2-40B4-BE49-F238E27FC236}">
                <a16:creationId xmlns:a16="http://schemas.microsoft.com/office/drawing/2014/main" id="{79AA04A0-7D1E-4D53-BAAA-04AE1E3777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4425" y="3667980"/>
            <a:ext cx="533400" cy="55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3EE2B4F0-3A5E-4941-A174-F78D2B9B00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20000" y="1146842"/>
            <a:ext cx="1600200" cy="1553777"/>
          </a:xfrm>
          <a:prstGeom prst="rect">
            <a:avLst/>
          </a:prstGeom>
        </p:spPr>
      </p:pic>
      <p:sp>
        <p:nvSpPr>
          <p:cNvPr id="8" name="Slide Number Placeholder 4">
            <a:extLst>
              <a:ext uri="{FF2B5EF4-FFF2-40B4-BE49-F238E27FC236}">
                <a16:creationId xmlns:a16="http://schemas.microsoft.com/office/drawing/2014/main" id="{72996440-0904-41AF-9ACE-3A2B8A369983}"/>
              </a:ext>
            </a:extLst>
          </p:cNvPr>
          <p:cNvSpPr>
            <a:spLocks noGrp="1"/>
          </p:cNvSpPr>
          <p:nvPr>
            <p:ph type="sldNum" sz="quarter" idx="12"/>
          </p:nvPr>
        </p:nvSpPr>
        <p:spPr>
          <a:xfrm>
            <a:off x="7010400" y="186928"/>
            <a:ext cx="1706880" cy="273844"/>
          </a:xfrm>
        </p:spPr>
        <p:txBody>
          <a:bodyPr/>
          <a:lstStyle/>
          <a:p>
            <a:fld id="{B5530716-36E6-40F8-9830-ED96CA7196A9}" type="slidenum">
              <a:rPr lang="en-US" smtClean="0"/>
              <a:t>15</a:t>
            </a:fld>
            <a:endParaRPr lang="en-US" dirty="0"/>
          </a:p>
        </p:txBody>
      </p:sp>
      <p:sp>
        <p:nvSpPr>
          <p:cNvPr id="9" name="Footer Placeholder 3">
            <a:extLst>
              <a:ext uri="{FF2B5EF4-FFF2-40B4-BE49-F238E27FC236}">
                <a16:creationId xmlns:a16="http://schemas.microsoft.com/office/drawing/2014/main" id="{B8D25EA7-C299-492C-9453-ED4C3041B205}"/>
              </a:ext>
            </a:extLst>
          </p:cNvPr>
          <p:cNvSpPr>
            <a:spLocks noGrp="1"/>
          </p:cNvSpPr>
          <p:nvPr>
            <p:ph type="ftr" sz="quarter" idx="11"/>
          </p:nvPr>
        </p:nvSpPr>
        <p:spPr>
          <a:xfrm>
            <a:off x="6019798" y="4819831"/>
            <a:ext cx="2895600" cy="273844"/>
          </a:xfrm>
        </p:spPr>
        <p:txBody>
          <a:bodyPr/>
          <a:lstStyle/>
          <a:p>
            <a:r>
              <a:rPr lang="en-US" dirty="0"/>
              <a:t>© 2019 Eaton. All Rights Reserved</a:t>
            </a:r>
          </a:p>
        </p:txBody>
      </p:sp>
      <p:pic>
        <p:nvPicPr>
          <p:cNvPr id="10" name="Picture 4">
            <a:extLst>
              <a:ext uri="{FF2B5EF4-FFF2-40B4-BE49-F238E27FC236}">
                <a16:creationId xmlns:a16="http://schemas.microsoft.com/office/drawing/2014/main" id="{155FF8F0-3681-43AF-AC98-AE9833CCB7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2395" y="2844754"/>
            <a:ext cx="587705" cy="47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a:extLst>
              <a:ext uri="{FF2B5EF4-FFF2-40B4-BE49-F238E27FC236}">
                <a16:creationId xmlns:a16="http://schemas.microsoft.com/office/drawing/2014/main" id="{F9892034-264D-4EDA-9604-56E167D9CD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9161" y="2844067"/>
            <a:ext cx="568370" cy="46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a:extLst>
              <a:ext uri="{FF2B5EF4-FFF2-40B4-BE49-F238E27FC236}">
                <a16:creationId xmlns:a16="http://schemas.microsoft.com/office/drawing/2014/main" id="{450D5C42-7FC7-4276-A7CA-1CB6174E86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2418" y="3427561"/>
            <a:ext cx="750664" cy="374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a:extLst>
              <a:ext uri="{FF2B5EF4-FFF2-40B4-BE49-F238E27FC236}">
                <a16:creationId xmlns:a16="http://schemas.microsoft.com/office/drawing/2014/main" id="{35C9C9F4-BB31-438D-9637-F56070D8A2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3913455"/>
            <a:ext cx="868360" cy="26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4E5C27E6-CD6B-4E0C-B0B7-F34D4B53A4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3320161"/>
            <a:ext cx="667725" cy="58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76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68ED-ADF1-431D-AE80-FD5372F4E6ED}"/>
              </a:ext>
            </a:extLst>
          </p:cNvPr>
          <p:cNvSpPr>
            <a:spLocks noGrp="1"/>
          </p:cNvSpPr>
          <p:nvPr>
            <p:ph type="title"/>
          </p:nvPr>
        </p:nvSpPr>
        <p:spPr>
          <a:xfrm>
            <a:off x="938616" y="209550"/>
            <a:ext cx="6071784" cy="381000"/>
          </a:xfrm>
        </p:spPr>
        <p:txBody>
          <a:bodyPr>
            <a:normAutofit fontScale="90000"/>
          </a:bodyPr>
          <a:lstStyle/>
          <a:p>
            <a:r>
              <a:rPr lang="en-US" dirty="0"/>
              <a:t>Eaton Cybersecurity Service Offerings</a:t>
            </a:r>
          </a:p>
        </p:txBody>
      </p:sp>
      <p:sp>
        <p:nvSpPr>
          <p:cNvPr id="3" name="Content Placeholder 2">
            <a:extLst>
              <a:ext uri="{FF2B5EF4-FFF2-40B4-BE49-F238E27FC236}">
                <a16:creationId xmlns:a16="http://schemas.microsoft.com/office/drawing/2014/main" id="{F01625D0-49C4-439E-9395-0F85785A51FD}"/>
              </a:ext>
            </a:extLst>
          </p:cNvPr>
          <p:cNvSpPr>
            <a:spLocks noGrp="1"/>
          </p:cNvSpPr>
          <p:nvPr>
            <p:ph idx="1"/>
          </p:nvPr>
        </p:nvSpPr>
        <p:spPr>
          <a:xfrm>
            <a:off x="0" y="764419"/>
            <a:ext cx="9144000" cy="403026"/>
          </a:xfrm>
        </p:spPr>
        <p:txBody>
          <a:bodyPr>
            <a:normAutofit/>
          </a:bodyPr>
          <a:lstStyle/>
          <a:p>
            <a:pPr marL="0" indent="0" algn="ctr">
              <a:buNone/>
            </a:pPr>
            <a:r>
              <a:rPr lang="en-US" sz="1400" dirty="0"/>
              <a:t>Our services are designed to be minimally disruptive to your staff &amp; performed on operational equipment</a:t>
            </a:r>
          </a:p>
        </p:txBody>
      </p:sp>
      <p:sp>
        <p:nvSpPr>
          <p:cNvPr id="4" name="Rectangle 3">
            <a:extLst>
              <a:ext uri="{FF2B5EF4-FFF2-40B4-BE49-F238E27FC236}">
                <a16:creationId xmlns:a16="http://schemas.microsoft.com/office/drawing/2014/main" id="{A249C1E3-1AD0-4ECD-A1B1-DD7474B275CE}"/>
              </a:ext>
            </a:extLst>
          </p:cNvPr>
          <p:cNvSpPr/>
          <p:nvPr/>
        </p:nvSpPr>
        <p:spPr>
          <a:xfrm>
            <a:off x="148598" y="4095750"/>
            <a:ext cx="8801591" cy="523220"/>
          </a:xfrm>
          <a:prstGeom prst="rect">
            <a:avLst/>
          </a:prstGeom>
        </p:spPr>
        <p:txBody>
          <a:bodyPr wrap="square">
            <a:spAutoFit/>
          </a:bodyPr>
          <a:lstStyle/>
          <a:p>
            <a:pPr algn="ctr"/>
            <a:r>
              <a:rPr lang="en-US" sz="1400" dirty="0"/>
              <a:t>Eaton offers </a:t>
            </a:r>
            <a:r>
              <a:rPr lang="en-US" sz="1400" b="1" dirty="0"/>
              <a:t>training</a:t>
            </a:r>
            <a:r>
              <a:rPr lang="en-US" sz="1400" dirty="0"/>
              <a:t>, </a:t>
            </a:r>
            <a:r>
              <a:rPr lang="en-US" sz="1400" b="1" dirty="0"/>
              <a:t>consulting</a:t>
            </a:r>
            <a:r>
              <a:rPr lang="en-US" sz="1400" dirty="0"/>
              <a:t> and </a:t>
            </a:r>
            <a:r>
              <a:rPr lang="en-US" sz="1400" b="1" dirty="0"/>
              <a:t>remediation</a:t>
            </a:r>
            <a:r>
              <a:rPr lang="en-US" sz="1400" dirty="0"/>
              <a:t> services to address identified vulnerabilities to help you </a:t>
            </a:r>
            <a:r>
              <a:rPr lang="en-US" sz="1400" u="sng" dirty="0"/>
              <a:t>maximize patient safety and well being</a:t>
            </a:r>
            <a:r>
              <a:rPr lang="en-US" sz="1400" dirty="0"/>
              <a:t>.</a:t>
            </a:r>
          </a:p>
        </p:txBody>
      </p:sp>
      <p:graphicFrame>
        <p:nvGraphicFramePr>
          <p:cNvPr id="5" name="Content Placeholder 3">
            <a:extLst>
              <a:ext uri="{FF2B5EF4-FFF2-40B4-BE49-F238E27FC236}">
                <a16:creationId xmlns:a16="http://schemas.microsoft.com/office/drawing/2014/main" id="{A92EEDD2-BE58-4944-8FD5-41097D1A4F7A}"/>
              </a:ext>
            </a:extLst>
          </p:cNvPr>
          <p:cNvGraphicFramePr>
            <a:graphicFrameLocks/>
          </p:cNvGraphicFramePr>
          <p:nvPr>
            <p:extLst/>
          </p:nvPr>
        </p:nvGraphicFramePr>
        <p:xfrm>
          <a:off x="921319" y="1152067"/>
          <a:ext cx="8028871" cy="2775514"/>
        </p:xfrm>
        <a:graphic>
          <a:graphicData uri="http://schemas.openxmlformats.org/drawingml/2006/table">
            <a:tbl>
              <a:tblPr firstRow="1" bandRow="1">
                <a:tableStyleId>{5C22544A-7EE6-4342-B048-85BDC9FD1C3A}</a:tableStyleId>
              </a:tblPr>
              <a:tblGrid>
                <a:gridCol w="1247072">
                  <a:extLst>
                    <a:ext uri="{9D8B030D-6E8A-4147-A177-3AD203B41FA5}">
                      <a16:colId xmlns:a16="http://schemas.microsoft.com/office/drawing/2014/main" val="1153702424"/>
                    </a:ext>
                  </a:extLst>
                </a:gridCol>
                <a:gridCol w="3612508">
                  <a:extLst>
                    <a:ext uri="{9D8B030D-6E8A-4147-A177-3AD203B41FA5}">
                      <a16:colId xmlns:a16="http://schemas.microsoft.com/office/drawing/2014/main" val="2352274224"/>
                    </a:ext>
                  </a:extLst>
                </a:gridCol>
                <a:gridCol w="3169291">
                  <a:extLst>
                    <a:ext uri="{9D8B030D-6E8A-4147-A177-3AD203B41FA5}">
                      <a16:colId xmlns:a16="http://schemas.microsoft.com/office/drawing/2014/main" val="3841173382"/>
                    </a:ext>
                  </a:extLst>
                </a:gridCol>
              </a:tblGrid>
              <a:tr h="291394">
                <a:tc>
                  <a:txBody>
                    <a:bodyPr/>
                    <a:lstStyle/>
                    <a:p>
                      <a:endParaRPr lang="en-US" sz="900" dirty="0"/>
                    </a:p>
                  </a:txBody>
                  <a:tcPr/>
                </a:tc>
                <a:tc>
                  <a:txBody>
                    <a:bodyPr/>
                    <a:lstStyle/>
                    <a:p>
                      <a:pPr algn="ctr"/>
                      <a:r>
                        <a:rPr lang="en-US" sz="1200" dirty="0"/>
                        <a:t>What is it?</a:t>
                      </a:r>
                    </a:p>
                  </a:txBody>
                  <a:tcPr/>
                </a:tc>
                <a:tc>
                  <a:txBody>
                    <a:bodyPr/>
                    <a:lstStyle/>
                    <a:p>
                      <a:pPr algn="ctr"/>
                      <a:r>
                        <a:rPr lang="en-US" sz="1200" dirty="0"/>
                        <a:t>What you get out of it.</a:t>
                      </a:r>
                    </a:p>
                  </a:txBody>
                  <a:tcPr/>
                </a:tc>
                <a:extLst>
                  <a:ext uri="{0D108BD9-81ED-4DB2-BD59-A6C34878D82A}">
                    <a16:rowId xmlns:a16="http://schemas.microsoft.com/office/drawing/2014/main" val="3871926825"/>
                  </a:ext>
                </a:extLst>
              </a:tr>
              <a:tr h="569054">
                <a:tc>
                  <a:txBody>
                    <a:bodyPr/>
                    <a:lstStyle/>
                    <a:p>
                      <a:pPr algn="ctr"/>
                      <a:r>
                        <a:rPr lang="en-US" sz="1200" b="1" dirty="0"/>
                        <a:t>Eaton Audit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An assessment of the maturity and implementation of your overall Cybersecurity program with a focus on your </a:t>
                      </a:r>
                      <a:r>
                        <a:rPr lang="en-US" sz="1000" b="1" kern="1200" dirty="0">
                          <a:solidFill>
                            <a:schemeClr val="dk1"/>
                          </a:solidFill>
                          <a:effectLst/>
                          <a:latin typeface="+mn-lt"/>
                          <a:ea typeface="+mn-ea"/>
                          <a:cs typeface="+mn-cs"/>
                        </a:rPr>
                        <a:t>people, processes &amp; technology.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You will receive an overall </a:t>
                      </a:r>
                      <a:r>
                        <a:rPr lang="en-US" sz="1000" b="1" kern="1200" dirty="0">
                          <a:solidFill>
                            <a:schemeClr val="dk1"/>
                          </a:solidFill>
                          <a:effectLst/>
                          <a:latin typeface="+mn-lt"/>
                          <a:ea typeface="+mn-ea"/>
                          <a:cs typeface="+mn-cs"/>
                        </a:rPr>
                        <a:t>Eaton fitness score</a:t>
                      </a:r>
                      <a:r>
                        <a:rPr lang="en-US" sz="1000" kern="1200" dirty="0">
                          <a:solidFill>
                            <a:schemeClr val="dk1"/>
                          </a:solidFill>
                          <a:effectLst/>
                          <a:latin typeface="+mn-lt"/>
                          <a:ea typeface="+mn-ea"/>
                          <a:cs typeface="+mn-cs"/>
                        </a:rPr>
                        <a:t> and report on your cybersecurity program derived from industry standards and best practices. Your will </a:t>
                      </a:r>
                      <a:r>
                        <a:rPr lang="en-US" sz="1000" b="1" kern="1200" dirty="0">
                          <a:solidFill>
                            <a:schemeClr val="dk1"/>
                          </a:solidFill>
                          <a:effectLst/>
                          <a:latin typeface="+mn-lt"/>
                          <a:ea typeface="+mn-ea"/>
                          <a:cs typeface="+mn-cs"/>
                        </a:rPr>
                        <a:t>gain visibility </a:t>
                      </a:r>
                      <a:r>
                        <a:rPr lang="en-US" sz="1000" kern="1200" dirty="0">
                          <a:solidFill>
                            <a:schemeClr val="dk1"/>
                          </a:solidFill>
                          <a:effectLst/>
                          <a:latin typeface="+mn-lt"/>
                          <a:ea typeface="+mn-ea"/>
                          <a:cs typeface="+mn-cs"/>
                        </a:rPr>
                        <a:t>to your strengths and weaknesses with improvement recommendations.  </a:t>
                      </a:r>
                      <a:endParaRPr lang="en-US" sz="1000" dirty="0"/>
                    </a:p>
                  </a:txBody>
                  <a:tcPr/>
                </a:tc>
                <a:extLst>
                  <a:ext uri="{0D108BD9-81ED-4DB2-BD59-A6C34878D82A}">
                    <a16:rowId xmlns:a16="http://schemas.microsoft.com/office/drawing/2014/main" val="774575228"/>
                  </a:ext>
                </a:extLst>
              </a:tr>
              <a:tr h="690994">
                <a:tc>
                  <a:txBody>
                    <a:bodyPr/>
                    <a:lstStyle/>
                    <a:p>
                      <a:pPr algn="ctr"/>
                      <a:r>
                        <a:rPr lang="en-US" sz="1200" b="1" dirty="0"/>
                        <a:t>Eaton Assessment</a:t>
                      </a:r>
                    </a:p>
                  </a:txBody>
                  <a:tcPr anchor="ctr"/>
                </a:tc>
                <a:tc>
                  <a:txBody>
                    <a:bodyPr/>
                    <a:lstStyle/>
                    <a:p>
                      <a:r>
                        <a:rPr lang="en-US" sz="1000" kern="1200" dirty="0">
                          <a:solidFill>
                            <a:schemeClr val="dk1"/>
                          </a:solidFill>
                          <a:effectLst/>
                          <a:latin typeface="+mn-lt"/>
                          <a:ea typeface="+mn-ea"/>
                          <a:cs typeface="+mn-cs"/>
                        </a:rPr>
                        <a:t>Builds upon the Audit by performing an in-depth </a:t>
                      </a:r>
                      <a:r>
                        <a:rPr lang="en-US" sz="1000" b="1" kern="1200" dirty="0">
                          <a:solidFill>
                            <a:schemeClr val="dk1"/>
                          </a:solidFill>
                          <a:effectLst/>
                          <a:latin typeface="+mn-lt"/>
                          <a:ea typeface="+mn-ea"/>
                          <a:cs typeface="+mn-cs"/>
                        </a:rPr>
                        <a:t>connected device architecture analysis </a:t>
                      </a:r>
                      <a:r>
                        <a:rPr lang="en-US" sz="1000" kern="1200" dirty="0">
                          <a:solidFill>
                            <a:schemeClr val="dk1"/>
                          </a:solidFill>
                          <a:effectLst/>
                          <a:latin typeface="+mn-lt"/>
                          <a:ea typeface="+mn-ea"/>
                          <a:cs typeface="+mn-cs"/>
                        </a:rPr>
                        <a:t>to determine your threat model. </a:t>
                      </a:r>
                      <a:r>
                        <a:rPr lang="en-US" sz="1000" b="1" kern="1200" dirty="0">
                          <a:solidFill>
                            <a:schemeClr val="dk1"/>
                          </a:solidFill>
                          <a:effectLst/>
                          <a:latin typeface="+mn-lt"/>
                          <a:ea typeface="+mn-ea"/>
                          <a:cs typeface="+mn-cs"/>
                        </a:rPr>
                        <a:t>Passive data collection </a:t>
                      </a:r>
                      <a:r>
                        <a:rPr lang="en-US" sz="1000" kern="1200" dirty="0">
                          <a:solidFill>
                            <a:schemeClr val="dk1"/>
                          </a:solidFill>
                          <a:effectLst/>
                          <a:latin typeface="+mn-lt"/>
                          <a:ea typeface="+mn-ea"/>
                          <a:cs typeface="+mn-cs"/>
                        </a:rPr>
                        <a:t>on your operational system will enable a vulnerability analysis and device configuration security review.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An Eaton </a:t>
                      </a:r>
                      <a:r>
                        <a:rPr lang="en-US" sz="1000" b="1" kern="1200" dirty="0">
                          <a:solidFill>
                            <a:schemeClr val="dk1"/>
                          </a:solidFill>
                          <a:effectLst/>
                          <a:latin typeface="+mn-lt"/>
                          <a:ea typeface="+mn-ea"/>
                          <a:cs typeface="+mn-cs"/>
                        </a:rPr>
                        <a:t>cybersecurity leader </a:t>
                      </a:r>
                      <a:r>
                        <a:rPr lang="en-US" sz="1000" kern="1200" dirty="0">
                          <a:solidFill>
                            <a:schemeClr val="dk1"/>
                          </a:solidFill>
                          <a:effectLst/>
                          <a:latin typeface="+mn-lt"/>
                          <a:ea typeface="+mn-ea"/>
                          <a:cs typeface="+mn-cs"/>
                        </a:rPr>
                        <a:t>will walk you through your identified </a:t>
                      </a:r>
                      <a:r>
                        <a:rPr lang="en-US" sz="1000" b="1" kern="1200" dirty="0">
                          <a:solidFill>
                            <a:schemeClr val="dk1"/>
                          </a:solidFill>
                          <a:effectLst/>
                          <a:latin typeface="+mn-lt"/>
                          <a:ea typeface="+mn-ea"/>
                          <a:cs typeface="+mn-cs"/>
                        </a:rPr>
                        <a:t>attack surface profile </a:t>
                      </a:r>
                      <a:r>
                        <a:rPr lang="en-US" sz="1000" kern="1200" dirty="0">
                          <a:solidFill>
                            <a:schemeClr val="dk1"/>
                          </a:solidFill>
                          <a:effectLst/>
                          <a:latin typeface="+mn-lt"/>
                          <a:ea typeface="+mn-ea"/>
                          <a:cs typeface="+mn-cs"/>
                        </a:rPr>
                        <a:t>and associated vulnerabilities and weaknesses. A </a:t>
                      </a:r>
                      <a:r>
                        <a:rPr lang="en-US" sz="1000" b="1" kern="1200" dirty="0">
                          <a:solidFill>
                            <a:schemeClr val="dk1"/>
                          </a:solidFill>
                          <a:effectLst/>
                          <a:latin typeface="+mn-lt"/>
                          <a:ea typeface="+mn-ea"/>
                          <a:cs typeface="+mn-cs"/>
                        </a:rPr>
                        <a:t>prioritized lists </a:t>
                      </a:r>
                      <a:r>
                        <a:rPr lang="en-US" sz="1000" kern="1200" dirty="0">
                          <a:solidFill>
                            <a:schemeClr val="dk1"/>
                          </a:solidFill>
                          <a:effectLst/>
                          <a:latin typeface="+mn-lt"/>
                          <a:ea typeface="+mn-ea"/>
                          <a:cs typeface="+mn-cs"/>
                        </a:rPr>
                        <a:t>of all findings with recommendations on how to address each will be delivered, along with a </a:t>
                      </a:r>
                      <a:r>
                        <a:rPr lang="en-US" sz="1000" b="1" kern="1200" dirty="0">
                          <a:solidFill>
                            <a:schemeClr val="dk1"/>
                          </a:solidFill>
                          <a:effectLst/>
                          <a:latin typeface="+mn-lt"/>
                          <a:ea typeface="+mn-ea"/>
                          <a:cs typeface="+mn-cs"/>
                        </a:rPr>
                        <a:t>corrective action proposal.</a:t>
                      </a:r>
                      <a:endParaRPr lang="en-US" sz="1000" b="1" dirty="0"/>
                    </a:p>
                  </a:txBody>
                  <a:tcPr/>
                </a:tc>
                <a:extLst>
                  <a:ext uri="{0D108BD9-81ED-4DB2-BD59-A6C34878D82A}">
                    <a16:rowId xmlns:a16="http://schemas.microsoft.com/office/drawing/2014/main" val="3442871753"/>
                  </a:ext>
                </a:extLst>
              </a:tr>
              <a:tr h="718506">
                <a:tc>
                  <a:txBody>
                    <a:bodyPr/>
                    <a:lstStyle/>
                    <a:p>
                      <a:pPr algn="ctr"/>
                      <a:r>
                        <a:rPr lang="en-US" sz="1200" b="1" dirty="0"/>
                        <a:t>Eaton </a:t>
                      </a:r>
                    </a:p>
                    <a:p>
                      <a:pPr algn="ctr"/>
                      <a:r>
                        <a:rPr lang="en-US" sz="1200" b="1" dirty="0"/>
                        <a:t>Life-Cycle Management </a:t>
                      </a:r>
                    </a:p>
                    <a:p>
                      <a:pPr algn="ctr"/>
                      <a:r>
                        <a:rPr lang="en-US" sz="900" i="1" dirty="0"/>
                        <a:t>Never one and done.</a:t>
                      </a:r>
                    </a:p>
                  </a:txBody>
                  <a:tcPr anchor="ctr"/>
                </a:tc>
                <a:tc>
                  <a:txBody>
                    <a:bodyPr/>
                    <a:lstStyle/>
                    <a:p>
                      <a:r>
                        <a:rPr lang="en-US" sz="1000" kern="1200" dirty="0">
                          <a:solidFill>
                            <a:schemeClr val="dk1"/>
                          </a:solidFill>
                          <a:effectLst/>
                          <a:latin typeface="+mn-lt"/>
                          <a:ea typeface="+mn-ea"/>
                          <a:cs typeface="+mn-cs"/>
                        </a:rPr>
                        <a:t>Provides </a:t>
                      </a:r>
                      <a:r>
                        <a:rPr lang="en-US" sz="1000" b="1" kern="1200" dirty="0">
                          <a:solidFill>
                            <a:schemeClr val="dk1"/>
                          </a:solidFill>
                          <a:effectLst/>
                          <a:latin typeface="+mn-lt"/>
                          <a:ea typeface="+mn-ea"/>
                          <a:cs typeface="+mn-cs"/>
                        </a:rPr>
                        <a:t>ongoing services </a:t>
                      </a:r>
                      <a:r>
                        <a:rPr lang="en-US" sz="1000" kern="1200" dirty="0">
                          <a:solidFill>
                            <a:schemeClr val="dk1"/>
                          </a:solidFill>
                          <a:effectLst/>
                          <a:latin typeface="+mn-lt"/>
                          <a:ea typeface="+mn-ea"/>
                          <a:cs typeface="+mn-cs"/>
                        </a:rPr>
                        <a:t>to ensure your cybersecurity measures remain sufficient, comprehensive and integrated into your lifecycle management. </a:t>
                      </a:r>
                      <a:endParaRPr lang="en-US" sz="1000" dirty="0"/>
                    </a:p>
                  </a:txBody>
                  <a:tcPr/>
                </a:tc>
                <a:tc>
                  <a:txBody>
                    <a:bodyPr/>
                    <a:lstStyle/>
                    <a:p>
                      <a:r>
                        <a:rPr lang="en-US" sz="1000" dirty="0"/>
                        <a:t>Reoccurring assessment of your people, processes and technology to ensure you are </a:t>
                      </a:r>
                      <a:r>
                        <a:rPr lang="en-US" sz="1000" b="1" dirty="0"/>
                        <a:t>keeping </a:t>
                      </a:r>
                      <a:r>
                        <a:rPr lang="en-US" sz="1000" b="1" kern="1200" dirty="0">
                          <a:solidFill>
                            <a:schemeClr val="dk1"/>
                          </a:solidFill>
                          <a:effectLst/>
                          <a:latin typeface="+mn-lt"/>
                          <a:ea typeface="+mn-ea"/>
                          <a:cs typeface="+mn-cs"/>
                        </a:rPr>
                        <a:t>pace with the evolving threat space </a:t>
                      </a:r>
                      <a:r>
                        <a:rPr lang="en-US" sz="1000" kern="1200" dirty="0">
                          <a:solidFill>
                            <a:schemeClr val="dk1"/>
                          </a:solidFill>
                          <a:effectLst/>
                          <a:latin typeface="+mn-lt"/>
                          <a:ea typeface="+mn-ea"/>
                          <a:cs typeface="+mn-cs"/>
                        </a:rPr>
                        <a:t>and existing practices do not erode over time.</a:t>
                      </a:r>
                      <a:endParaRPr lang="en-US" sz="1000" dirty="0"/>
                    </a:p>
                  </a:txBody>
                  <a:tcPr/>
                </a:tc>
                <a:extLst>
                  <a:ext uri="{0D108BD9-81ED-4DB2-BD59-A6C34878D82A}">
                    <a16:rowId xmlns:a16="http://schemas.microsoft.com/office/drawing/2014/main" val="2036638477"/>
                  </a:ext>
                </a:extLst>
              </a:tr>
            </a:tbl>
          </a:graphicData>
        </a:graphic>
      </p:graphicFrame>
      <p:grpSp>
        <p:nvGrpSpPr>
          <p:cNvPr id="6" name="Group 5">
            <a:extLst>
              <a:ext uri="{FF2B5EF4-FFF2-40B4-BE49-F238E27FC236}">
                <a16:creationId xmlns:a16="http://schemas.microsoft.com/office/drawing/2014/main" id="{12D66343-5052-43B9-AF28-7FF476E8233D}"/>
              </a:ext>
            </a:extLst>
          </p:cNvPr>
          <p:cNvGrpSpPr/>
          <p:nvPr/>
        </p:nvGrpSpPr>
        <p:grpSpPr>
          <a:xfrm>
            <a:off x="48941" y="3030567"/>
            <a:ext cx="831209" cy="803294"/>
            <a:chOff x="533400" y="4081757"/>
            <a:chExt cx="945963" cy="928393"/>
          </a:xfrm>
        </p:grpSpPr>
        <p:sp>
          <p:nvSpPr>
            <p:cNvPr id="7" name="Oval 6">
              <a:extLst>
                <a:ext uri="{FF2B5EF4-FFF2-40B4-BE49-F238E27FC236}">
                  <a16:creationId xmlns:a16="http://schemas.microsoft.com/office/drawing/2014/main" id="{2B440169-728A-42F4-B951-0DCD3DD42CDC}"/>
                </a:ext>
              </a:extLst>
            </p:cNvPr>
            <p:cNvSpPr/>
            <p:nvPr/>
          </p:nvSpPr>
          <p:spPr bwMode="auto">
            <a:xfrm>
              <a:off x="646816" y="4194810"/>
              <a:ext cx="762000" cy="706636"/>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dirty="0">
                <a:ln>
                  <a:noFill/>
                </a:ln>
                <a:solidFill>
                  <a:schemeClr val="tx1"/>
                </a:solidFill>
                <a:effectLst/>
                <a:latin typeface="Arial" charset="0"/>
              </a:endParaRPr>
            </a:p>
          </p:txBody>
        </p:sp>
        <p:pic>
          <p:nvPicPr>
            <p:cNvPr id="8" name="Picture 7" descr="Cybersecurity Square.emf">
              <a:extLst>
                <a:ext uri="{FF2B5EF4-FFF2-40B4-BE49-F238E27FC236}">
                  <a16:creationId xmlns:a16="http://schemas.microsoft.com/office/drawing/2014/main" id="{C61D3DD5-4805-4096-8A20-C5CC6EAB3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392" y="4346703"/>
              <a:ext cx="402848" cy="402848"/>
            </a:xfrm>
            <a:prstGeom prst="rect">
              <a:avLst/>
            </a:prstGeom>
          </p:spPr>
        </p:pic>
        <p:pic>
          <p:nvPicPr>
            <p:cNvPr id="9" name="Graphic 8" descr="Arrow circle">
              <a:extLst>
                <a:ext uri="{FF2B5EF4-FFF2-40B4-BE49-F238E27FC236}">
                  <a16:creationId xmlns:a16="http://schemas.microsoft.com/office/drawing/2014/main" id="{34B3B138-19FA-4C2A-82F2-A9D7EE38B3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3400" y="4081757"/>
              <a:ext cx="945963" cy="928393"/>
            </a:xfrm>
            <a:prstGeom prst="rect">
              <a:avLst/>
            </a:prstGeom>
          </p:spPr>
        </p:pic>
      </p:grpSp>
      <p:grpSp>
        <p:nvGrpSpPr>
          <p:cNvPr id="18" name="Group 17">
            <a:extLst>
              <a:ext uri="{FF2B5EF4-FFF2-40B4-BE49-F238E27FC236}">
                <a16:creationId xmlns:a16="http://schemas.microsoft.com/office/drawing/2014/main" id="{6CD67101-5DE8-44F6-B8CA-F7CC9FFA9701}"/>
              </a:ext>
            </a:extLst>
          </p:cNvPr>
          <p:cNvGrpSpPr/>
          <p:nvPr/>
        </p:nvGrpSpPr>
        <p:grpSpPr>
          <a:xfrm>
            <a:off x="117763" y="2189802"/>
            <a:ext cx="761786" cy="875996"/>
            <a:chOff x="200941" y="2631268"/>
            <a:chExt cx="761786" cy="875996"/>
          </a:xfrm>
        </p:grpSpPr>
        <p:pic>
          <p:nvPicPr>
            <p:cNvPr id="11" name="Picture 10" descr="Image result for microscope icon">
              <a:extLst>
                <a:ext uri="{FF2B5EF4-FFF2-40B4-BE49-F238E27FC236}">
                  <a16:creationId xmlns:a16="http://schemas.microsoft.com/office/drawing/2014/main" id="{C571ADD9-CCEE-4DBB-8F8D-7F0583FB18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941" y="2631268"/>
              <a:ext cx="761786" cy="8759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eaton logo black">
              <a:extLst>
                <a:ext uri="{FF2B5EF4-FFF2-40B4-BE49-F238E27FC236}">
                  <a16:creationId xmlns:a16="http://schemas.microsoft.com/office/drawing/2014/main" id="{039A109E-529E-435C-893B-5AE7D41D85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323969">
              <a:off x="395649" y="2841566"/>
              <a:ext cx="460241" cy="1168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955FC57-270D-407E-A265-3991AE55839F}"/>
              </a:ext>
            </a:extLst>
          </p:cNvPr>
          <p:cNvGrpSpPr/>
          <p:nvPr/>
        </p:nvGrpSpPr>
        <p:grpSpPr>
          <a:xfrm>
            <a:off x="129736" y="1479381"/>
            <a:ext cx="709245" cy="609585"/>
            <a:chOff x="607843" y="1609285"/>
            <a:chExt cx="913138" cy="913138"/>
          </a:xfrm>
        </p:grpSpPr>
        <p:pic>
          <p:nvPicPr>
            <p:cNvPr id="14" name="Picture 12" descr="Image result for binoculars icon">
              <a:extLst>
                <a:ext uri="{FF2B5EF4-FFF2-40B4-BE49-F238E27FC236}">
                  <a16:creationId xmlns:a16="http://schemas.microsoft.com/office/drawing/2014/main" id="{5D7CADE3-5E09-4828-AC68-91807EE0F6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843" y="1609285"/>
              <a:ext cx="913138" cy="9131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AF07737-E0A1-470E-B00E-E405A36FF747}"/>
                </a:ext>
              </a:extLst>
            </p:cNvPr>
            <p:cNvSpPr/>
            <p:nvPr/>
          </p:nvSpPr>
          <p:spPr bwMode="auto">
            <a:xfrm>
              <a:off x="914400" y="1807368"/>
              <a:ext cx="314840" cy="338137"/>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dirty="0">
                <a:ln>
                  <a:noFill/>
                </a:ln>
                <a:solidFill>
                  <a:schemeClr val="tx1"/>
                </a:solidFill>
                <a:effectLst/>
                <a:latin typeface="Arial" charset="0"/>
              </a:endParaRPr>
            </a:p>
          </p:txBody>
        </p:sp>
        <p:pic>
          <p:nvPicPr>
            <p:cNvPr id="16" name="Picture 2" descr="Image result for eaton logo black">
              <a:extLst>
                <a:ext uri="{FF2B5EF4-FFF2-40B4-BE49-F238E27FC236}">
                  <a16:creationId xmlns:a16="http://schemas.microsoft.com/office/drawing/2014/main" id="{8C986F40-EE10-43A6-B176-B9B84B72CE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011" y="1896548"/>
              <a:ext cx="582802" cy="18182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Slide Number Placeholder 4">
            <a:extLst>
              <a:ext uri="{FF2B5EF4-FFF2-40B4-BE49-F238E27FC236}">
                <a16:creationId xmlns:a16="http://schemas.microsoft.com/office/drawing/2014/main" id="{1E7B0FE0-10C0-4A5F-937A-46FB18E19D99}"/>
              </a:ext>
            </a:extLst>
          </p:cNvPr>
          <p:cNvSpPr>
            <a:spLocks noGrp="1"/>
          </p:cNvSpPr>
          <p:nvPr>
            <p:ph type="sldNum" sz="quarter" idx="12"/>
          </p:nvPr>
        </p:nvSpPr>
        <p:spPr>
          <a:xfrm>
            <a:off x="7010400" y="263128"/>
            <a:ext cx="1706880" cy="273844"/>
          </a:xfrm>
        </p:spPr>
        <p:txBody>
          <a:bodyPr/>
          <a:lstStyle/>
          <a:p>
            <a:fld id="{B5530716-36E6-40F8-9830-ED96CA7196A9}" type="slidenum">
              <a:rPr lang="en-US" smtClean="0"/>
              <a:t>16</a:t>
            </a:fld>
            <a:endParaRPr lang="en-US" dirty="0"/>
          </a:p>
        </p:txBody>
      </p:sp>
      <p:sp>
        <p:nvSpPr>
          <p:cNvPr id="19" name="Footer Placeholder 3">
            <a:extLst>
              <a:ext uri="{FF2B5EF4-FFF2-40B4-BE49-F238E27FC236}">
                <a16:creationId xmlns:a16="http://schemas.microsoft.com/office/drawing/2014/main" id="{61D0E2EB-3E56-4F85-932A-6C0232F7B00C}"/>
              </a:ext>
            </a:extLst>
          </p:cNvPr>
          <p:cNvSpPr>
            <a:spLocks noGrp="1"/>
          </p:cNvSpPr>
          <p:nvPr>
            <p:ph type="ftr" sz="quarter" idx="11"/>
          </p:nvPr>
        </p:nvSpPr>
        <p:spPr>
          <a:xfrm>
            <a:off x="6019798" y="4819831"/>
            <a:ext cx="2895600" cy="273844"/>
          </a:xfrm>
        </p:spPr>
        <p:txBody>
          <a:bodyPr/>
          <a:lstStyle/>
          <a:p>
            <a:r>
              <a:rPr lang="en-US" dirty="0"/>
              <a:t>© 2019 Eaton. All Rights Reserved</a:t>
            </a:r>
          </a:p>
        </p:txBody>
      </p:sp>
    </p:spTree>
    <p:extLst>
      <p:ext uri="{BB962C8B-B14F-4D97-AF65-F5344CB8AC3E}">
        <p14:creationId xmlns:p14="http://schemas.microsoft.com/office/powerpoint/2010/main" val="1562214362"/>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42" y="133350"/>
            <a:ext cx="7982858" cy="590550"/>
          </a:xfrm>
        </p:spPr>
        <p:txBody>
          <a:bodyPr/>
          <a:lstStyle/>
          <a:p>
            <a:r>
              <a:rPr lang="en-US" dirty="0"/>
              <a:t>Eaton cybersecurity services initiative</a:t>
            </a:r>
          </a:p>
        </p:txBody>
      </p:sp>
      <p:sp>
        <p:nvSpPr>
          <p:cNvPr id="4" name="Rectangle 3"/>
          <p:cNvSpPr/>
          <p:nvPr/>
        </p:nvSpPr>
        <p:spPr>
          <a:xfrm>
            <a:off x="76200" y="911715"/>
            <a:ext cx="8848725" cy="363176"/>
          </a:xfrm>
          <a:prstGeom prst="rect">
            <a:avLst/>
          </a:prstGeom>
        </p:spPr>
        <p:txBody>
          <a:bodyPr wrap="square">
            <a:spAutoFit/>
          </a:bodyPr>
          <a:lstStyle/>
          <a:p>
            <a:pPr marL="231775" algn="ctr"/>
            <a:r>
              <a:rPr lang="en-US" b="1" i="1" dirty="0">
                <a:solidFill>
                  <a:srgbClr val="0070C0"/>
                </a:solidFill>
              </a:rPr>
              <a:t>“We’ll focus on your power system... you focus on your business”</a:t>
            </a:r>
          </a:p>
        </p:txBody>
      </p:sp>
      <p:pic>
        <p:nvPicPr>
          <p:cNvPr id="3" name="Picture 2"/>
          <p:cNvPicPr>
            <a:picLocks noChangeAspect="1"/>
          </p:cNvPicPr>
          <p:nvPr/>
        </p:nvPicPr>
        <p:blipFill>
          <a:blip r:embed="rId3"/>
          <a:stretch>
            <a:fillRect/>
          </a:stretch>
        </p:blipFill>
        <p:spPr>
          <a:xfrm>
            <a:off x="2960960" y="1477695"/>
            <a:ext cx="3079204" cy="2389455"/>
          </a:xfrm>
          <a:prstGeom prst="rect">
            <a:avLst/>
          </a:prstGeom>
        </p:spPr>
      </p:pic>
      <p:sp>
        <p:nvSpPr>
          <p:cNvPr id="5" name="TextBox 4"/>
          <p:cNvSpPr txBox="1"/>
          <p:nvPr/>
        </p:nvSpPr>
        <p:spPr>
          <a:xfrm>
            <a:off x="6019800" y="1691436"/>
            <a:ext cx="2330150" cy="246221"/>
          </a:xfrm>
          <a:prstGeom prst="rect">
            <a:avLst/>
          </a:prstGeom>
          <a:noFill/>
        </p:spPr>
        <p:txBody>
          <a:bodyPr wrap="square" rtlCol="0">
            <a:spAutoFit/>
          </a:bodyPr>
          <a:lstStyle/>
          <a:p>
            <a:r>
              <a:rPr lang="en-US" sz="1000" b="1" i="1" dirty="0">
                <a:solidFill>
                  <a:srgbClr val="0067C6"/>
                </a:solidFill>
              </a:rPr>
              <a:t>Cybersecurity assessment</a:t>
            </a:r>
          </a:p>
        </p:txBody>
      </p:sp>
      <p:sp>
        <p:nvSpPr>
          <p:cNvPr id="7" name="TextBox 6"/>
          <p:cNvSpPr txBox="1"/>
          <p:nvPr/>
        </p:nvSpPr>
        <p:spPr>
          <a:xfrm>
            <a:off x="6019800" y="3316129"/>
            <a:ext cx="2330150" cy="246221"/>
          </a:xfrm>
          <a:prstGeom prst="rect">
            <a:avLst/>
          </a:prstGeom>
          <a:noFill/>
        </p:spPr>
        <p:txBody>
          <a:bodyPr wrap="square" rtlCol="0">
            <a:spAutoFit/>
          </a:bodyPr>
          <a:lstStyle/>
          <a:p>
            <a:r>
              <a:rPr lang="en-US" sz="1000" b="1" i="1" dirty="0">
                <a:solidFill>
                  <a:srgbClr val="0067C6"/>
                </a:solidFill>
              </a:rPr>
              <a:t>Secure architecture and design</a:t>
            </a:r>
          </a:p>
        </p:txBody>
      </p:sp>
      <p:sp>
        <p:nvSpPr>
          <p:cNvPr id="8" name="TextBox 7"/>
          <p:cNvSpPr txBox="1"/>
          <p:nvPr/>
        </p:nvSpPr>
        <p:spPr>
          <a:xfrm>
            <a:off x="107404" y="2541617"/>
            <a:ext cx="2864396" cy="246221"/>
          </a:xfrm>
          <a:prstGeom prst="rect">
            <a:avLst/>
          </a:prstGeom>
          <a:noFill/>
        </p:spPr>
        <p:txBody>
          <a:bodyPr wrap="square" rtlCol="0">
            <a:spAutoFit/>
          </a:bodyPr>
          <a:lstStyle/>
          <a:p>
            <a:pPr algn="r"/>
            <a:r>
              <a:rPr lang="en-US" sz="1000" b="1" i="1" dirty="0">
                <a:solidFill>
                  <a:srgbClr val="0067C6"/>
                </a:solidFill>
              </a:rPr>
              <a:t>Cybersecurity hardening and security updates</a:t>
            </a:r>
          </a:p>
        </p:txBody>
      </p:sp>
      <p:sp>
        <p:nvSpPr>
          <p:cNvPr id="9" name="TextBox 8"/>
          <p:cNvSpPr txBox="1"/>
          <p:nvPr/>
        </p:nvSpPr>
        <p:spPr>
          <a:xfrm>
            <a:off x="685800" y="1733550"/>
            <a:ext cx="2262188" cy="246221"/>
          </a:xfrm>
          <a:prstGeom prst="rect">
            <a:avLst/>
          </a:prstGeom>
          <a:noFill/>
        </p:spPr>
        <p:txBody>
          <a:bodyPr wrap="square" rtlCol="0">
            <a:spAutoFit/>
          </a:bodyPr>
          <a:lstStyle/>
          <a:p>
            <a:pPr algn="r"/>
            <a:r>
              <a:rPr lang="en-US" sz="1000" b="1" i="1" dirty="0">
                <a:solidFill>
                  <a:srgbClr val="0067C6"/>
                </a:solidFill>
              </a:rPr>
              <a:t>Installation and commissioning</a:t>
            </a:r>
          </a:p>
        </p:txBody>
      </p:sp>
      <p:sp>
        <p:nvSpPr>
          <p:cNvPr id="10" name="TextBox 9"/>
          <p:cNvSpPr txBox="1"/>
          <p:nvPr/>
        </p:nvSpPr>
        <p:spPr>
          <a:xfrm>
            <a:off x="6019800" y="2541617"/>
            <a:ext cx="2286000" cy="246221"/>
          </a:xfrm>
          <a:prstGeom prst="rect">
            <a:avLst/>
          </a:prstGeom>
          <a:noFill/>
        </p:spPr>
        <p:txBody>
          <a:bodyPr wrap="square" rtlCol="0">
            <a:spAutoFit/>
          </a:bodyPr>
          <a:lstStyle/>
          <a:p>
            <a:r>
              <a:rPr lang="en-US" sz="1000" b="1" i="1" dirty="0">
                <a:solidFill>
                  <a:srgbClr val="0067C6"/>
                </a:solidFill>
              </a:rPr>
              <a:t>Training and situation awareness</a:t>
            </a:r>
          </a:p>
        </p:txBody>
      </p:sp>
      <p:sp>
        <p:nvSpPr>
          <p:cNvPr id="11" name="TextBox 10"/>
          <p:cNvSpPr txBox="1"/>
          <p:nvPr/>
        </p:nvSpPr>
        <p:spPr>
          <a:xfrm>
            <a:off x="641650" y="3295161"/>
            <a:ext cx="2330150" cy="246221"/>
          </a:xfrm>
          <a:prstGeom prst="rect">
            <a:avLst/>
          </a:prstGeom>
          <a:noFill/>
        </p:spPr>
        <p:txBody>
          <a:bodyPr wrap="square" rtlCol="0">
            <a:spAutoFit/>
          </a:bodyPr>
          <a:lstStyle/>
          <a:p>
            <a:pPr algn="r"/>
            <a:r>
              <a:rPr lang="en-US" sz="1000" b="1" i="1" dirty="0">
                <a:solidFill>
                  <a:srgbClr val="0067C6"/>
                </a:solidFill>
              </a:rPr>
              <a:t>Governance and compliance</a:t>
            </a:r>
          </a:p>
        </p:txBody>
      </p:sp>
      <p:sp>
        <p:nvSpPr>
          <p:cNvPr id="13" name="Rectangle 12"/>
          <p:cNvSpPr/>
          <p:nvPr/>
        </p:nvSpPr>
        <p:spPr>
          <a:xfrm>
            <a:off x="76200" y="4189774"/>
            <a:ext cx="8848725" cy="461665"/>
          </a:xfrm>
          <a:prstGeom prst="rect">
            <a:avLst/>
          </a:prstGeom>
        </p:spPr>
        <p:txBody>
          <a:bodyPr wrap="square">
            <a:spAutoFit/>
          </a:bodyPr>
          <a:lstStyle/>
          <a:p>
            <a:pPr marL="231775" algn="ctr"/>
            <a:r>
              <a:rPr lang="en-US" sz="2400" b="1" i="1" dirty="0">
                <a:solidFill>
                  <a:srgbClr val="0070C0"/>
                </a:solidFill>
              </a:rPr>
              <a:t>Questions?</a:t>
            </a:r>
          </a:p>
        </p:txBody>
      </p:sp>
      <p:sp>
        <p:nvSpPr>
          <p:cNvPr id="12" name="Slide Number Placeholder 4">
            <a:extLst>
              <a:ext uri="{FF2B5EF4-FFF2-40B4-BE49-F238E27FC236}">
                <a16:creationId xmlns:a16="http://schemas.microsoft.com/office/drawing/2014/main" id="{6182E99F-F166-4642-8EEB-310DDD2B4BA2}"/>
              </a:ext>
            </a:extLst>
          </p:cNvPr>
          <p:cNvSpPr>
            <a:spLocks noGrp="1"/>
          </p:cNvSpPr>
          <p:nvPr>
            <p:ph type="sldNum" sz="quarter" idx="12"/>
          </p:nvPr>
        </p:nvSpPr>
        <p:spPr>
          <a:xfrm>
            <a:off x="7010400" y="291703"/>
            <a:ext cx="1706880" cy="273844"/>
          </a:xfrm>
        </p:spPr>
        <p:txBody>
          <a:bodyPr/>
          <a:lstStyle/>
          <a:p>
            <a:fld id="{B5530716-36E6-40F8-9830-ED96CA7196A9}" type="slidenum">
              <a:rPr lang="en-US" smtClean="0"/>
              <a:t>17</a:t>
            </a:fld>
            <a:endParaRPr lang="en-US" dirty="0"/>
          </a:p>
        </p:txBody>
      </p:sp>
      <p:sp>
        <p:nvSpPr>
          <p:cNvPr id="14" name="Footer Placeholder 3">
            <a:extLst>
              <a:ext uri="{FF2B5EF4-FFF2-40B4-BE49-F238E27FC236}">
                <a16:creationId xmlns:a16="http://schemas.microsoft.com/office/drawing/2014/main" id="{5C9CCB0B-0B7E-410C-9658-5D0BBA842E5A}"/>
              </a:ext>
            </a:extLst>
          </p:cNvPr>
          <p:cNvSpPr>
            <a:spLocks noGrp="1"/>
          </p:cNvSpPr>
          <p:nvPr>
            <p:ph type="ftr" sz="quarter" idx="11"/>
          </p:nvPr>
        </p:nvSpPr>
        <p:spPr>
          <a:xfrm>
            <a:off x="6019798" y="4819831"/>
            <a:ext cx="2895600" cy="273844"/>
          </a:xfrm>
        </p:spPr>
        <p:txBody>
          <a:bodyPr/>
          <a:lstStyle/>
          <a:p>
            <a:r>
              <a:rPr lang="en-US" dirty="0"/>
              <a:t>© 2019 Eaton. All Rights Reserved</a:t>
            </a:r>
          </a:p>
        </p:txBody>
      </p:sp>
    </p:spTree>
    <p:extLst>
      <p:ext uri="{BB962C8B-B14F-4D97-AF65-F5344CB8AC3E}">
        <p14:creationId xmlns:p14="http://schemas.microsoft.com/office/powerpoint/2010/main" val="2647942558"/>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a:t>
            </a:r>
            <a:r>
              <a:rPr lang="is-IS" dirty="0"/>
              <a:t>2019 </a:t>
            </a:r>
            <a:r>
              <a:rPr lang="en-US" dirty="0"/>
              <a:t>Eaton. All Rights Reserved</a:t>
            </a:r>
          </a:p>
        </p:txBody>
      </p:sp>
      <p:sp>
        <p:nvSpPr>
          <p:cNvPr id="4" name="Subtitle 3"/>
          <p:cNvSpPr>
            <a:spLocks noGrp="1"/>
          </p:cNvSpPr>
          <p:nvPr>
            <p:ph type="subTitle" idx="1"/>
          </p:nvPr>
        </p:nvSpPr>
        <p:spPr>
          <a:xfrm>
            <a:off x="1371600" y="3032016"/>
            <a:ext cx="6400800" cy="1749534"/>
          </a:xfrm>
        </p:spPr>
        <p:txBody>
          <a:bodyPr/>
          <a:lstStyle/>
          <a:p>
            <a:r>
              <a:rPr lang="en-US" dirty="0"/>
              <a:t>OT Cybersecurity and Impact on Patient Care in Health Care Facilities</a:t>
            </a:r>
          </a:p>
          <a:p>
            <a:endParaRPr lang="en-US" dirty="0"/>
          </a:p>
          <a:p>
            <a:r>
              <a:rPr lang="en-US" dirty="0"/>
              <a:t>October 15</a:t>
            </a:r>
            <a:r>
              <a:rPr lang="en-US" baseline="30000" dirty="0"/>
              <a:t>th</a:t>
            </a:r>
            <a:r>
              <a:rPr lang="en-US" dirty="0"/>
              <a:t>, 2019</a:t>
            </a:r>
          </a:p>
          <a:p>
            <a:r>
              <a:rPr lang="en-US" dirty="0"/>
              <a:t>Anthony Ciccozzi, PE, GICSP, </a:t>
            </a:r>
            <a:r>
              <a:rPr lang="en-US" dirty="0" smtClean="0"/>
              <a:t>PMP</a:t>
            </a:r>
          </a:p>
          <a:p>
            <a:r>
              <a:rPr lang="en-US" dirty="0"/>
              <a:t>AnthonyCiccozzi@eaton.com</a:t>
            </a:r>
            <a:endParaRPr lang="en-US" dirty="0" smtClean="0"/>
          </a:p>
          <a:p>
            <a:endParaRPr lang="en-US" dirty="0"/>
          </a:p>
        </p:txBody>
      </p:sp>
    </p:spTree>
    <p:extLst>
      <p:ext uri="{BB962C8B-B14F-4D97-AF65-F5344CB8AC3E}">
        <p14:creationId xmlns:p14="http://schemas.microsoft.com/office/powerpoint/2010/main" val="2583026676"/>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136" y="209550"/>
            <a:ext cx="7778664" cy="381000"/>
          </a:xfrm>
        </p:spPr>
        <p:txBody>
          <a:bodyPr>
            <a:noAutofit/>
          </a:bodyPr>
          <a:lstStyle/>
          <a:p>
            <a:r>
              <a:rPr lang="en-US" sz="1800" dirty="0">
                <a:solidFill>
                  <a:schemeClr val="tx1"/>
                </a:solidFill>
              </a:rPr>
              <a:t>Learning Objectives</a:t>
            </a:r>
          </a:p>
        </p:txBody>
      </p:sp>
      <p:sp>
        <p:nvSpPr>
          <p:cNvPr id="4" name="Footer Placeholder 3"/>
          <p:cNvSpPr>
            <a:spLocks noGrp="1"/>
          </p:cNvSpPr>
          <p:nvPr>
            <p:ph type="ftr" sz="quarter" idx="11"/>
          </p:nvPr>
        </p:nvSpPr>
        <p:spPr/>
        <p:txBody>
          <a:bodyPr/>
          <a:lstStyle/>
          <a:p>
            <a:r>
              <a:rPr lang="en-US" dirty="0"/>
              <a:t>© 2019 Eaton. All Rights Reserved</a:t>
            </a:r>
          </a:p>
        </p:txBody>
      </p:sp>
      <p:sp>
        <p:nvSpPr>
          <p:cNvPr id="5" name="Slide Number Placeholder 4"/>
          <p:cNvSpPr>
            <a:spLocks noGrp="1"/>
          </p:cNvSpPr>
          <p:nvPr>
            <p:ph type="sldNum" sz="quarter" idx="12"/>
          </p:nvPr>
        </p:nvSpPr>
        <p:spPr/>
        <p:txBody>
          <a:bodyPr/>
          <a:lstStyle/>
          <a:p>
            <a:fld id="{B5530716-36E6-40F8-9830-ED96CA7196A9}" type="slidenum">
              <a:rPr lang="en-US" smtClean="0"/>
              <a:t>2</a:t>
            </a:fld>
            <a:endParaRPr lang="en-US" dirty="0"/>
          </a:p>
        </p:txBody>
      </p:sp>
      <p:sp>
        <p:nvSpPr>
          <p:cNvPr id="10" name="Rectangle 9">
            <a:extLst>
              <a:ext uri="{FF2B5EF4-FFF2-40B4-BE49-F238E27FC236}">
                <a16:creationId xmlns:a16="http://schemas.microsoft.com/office/drawing/2014/main" id="{FD4AF09D-F708-483E-8DCB-818A23E1C7C4}"/>
              </a:ext>
            </a:extLst>
          </p:cNvPr>
          <p:cNvSpPr/>
          <p:nvPr/>
        </p:nvSpPr>
        <p:spPr>
          <a:xfrm>
            <a:off x="76200" y="742950"/>
            <a:ext cx="8991600" cy="2800767"/>
          </a:xfrm>
          <a:prstGeom prst="rect">
            <a:avLst/>
          </a:prstGeom>
        </p:spPr>
        <p:txBody>
          <a:bodyPr wrap="square">
            <a:spAutoFit/>
          </a:bodyPr>
          <a:lstStyle/>
          <a:p>
            <a:pPr marL="228600" marR="0" lvl="0" indent="-228600">
              <a:spcBef>
                <a:spcPts val="0"/>
              </a:spcBef>
              <a:spcAft>
                <a:spcPts val="0"/>
              </a:spcAft>
              <a:buFont typeface="Arial" panose="020B0604020202020204" pitchFamily="34" charset="0"/>
              <a:buChar char="•"/>
              <a:tabLst>
                <a:tab pos="457200" algn="l"/>
              </a:tabLst>
            </a:pPr>
            <a:r>
              <a:rPr lang="en-US" sz="1600" dirty="0">
                <a:latin typeface="Calibri" panose="020F0502020204030204" pitchFamily="34" charset="0"/>
                <a:ea typeface="Times New Roman" panose="02020603050405020304" pitchFamily="18" charset="0"/>
                <a:cs typeface="Times New Roman" panose="02020603050405020304" pitchFamily="18" charset="0"/>
              </a:rPr>
              <a:t>Learn what facility managers can do to protect healthcare facilities/patients from cybersecurity threats</a:t>
            </a:r>
          </a:p>
          <a:p>
            <a:pPr marR="0" lvl="0">
              <a:spcBef>
                <a:spcPts val="0"/>
              </a:spcBef>
              <a:spcAft>
                <a:spcPts val="0"/>
              </a:spcAft>
              <a:tabLst>
                <a:tab pos="4572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spcBef>
                <a:spcPts val="0"/>
              </a:spcBef>
              <a:spcAft>
                <a:spcPts val="0"/>
              </a:spcAft>
              <a:buFont typeface="Arial" panose="020B0604020202020204" pitchFamily="34" charset="0"/>
              <a:buChar char="•"/>
              <a:tabLst>
                <a:tab pos="457200" algn="l"/>
              </a:tabLst>
            </a:pPr>
            <a:r>
              <a:rPr lang="en-US" sz="1600" dirty="0">
                <a:latin typeface="Calibri" panose="020F0502020204030204" pitchFamily="34" charset="0"/>
                <a:ea typeface="Times New Roman" panose="02020603050405020304" pitchFamily="18" charset="0"/>
                <a:cs typeface="Times New Roman" panose="02020603050405020304" pitchFamily="18" charset="0"/>
              </a:rPr>
              <a:t>Understand differences between Information Technology (IT) and </a:t>
            </a:r>
            <a:r>
              <a:rPr lang="en-US" sz="16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Operations Technology (OT) </a:t>
            </a:r>
            <a:r>
              <a:rPr lang="en-US" sz="1600" dirty="0">
                <a:latin typeface="Calibri" panose="020F0502020204030204" pitchFamily="34" charset="0"/>
                <a:ea typeface="Times New Roman" panose="02020603050405020304" pitchFamily="18" charset="0"/>
                <a:cs typeface="Times New Roman" panose="02020603050405020304" pitchFamily="18" charset="0"/>
              </a:rPr>
              <a:t>networks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Arial" panose="020B0604020202020204" pitchFamily="34" charset="0"/>
              <a:buChar char="•"/>
              <a:tabLst>
                <a:tab pos="457200" algn="l"/>
              </a:tabLst>
            </a:pPr>
            <a:r>
              <a:rPr lang="en-US" sz="1600" dirty="0">
                <a:latin typeface="Calibri" panose="020F0502020204030204" pitchFamily="34" charset="0"/>
                <a:ea typeface="Times New Roman" panose="02020603050405020304" pitchFamily="18" charset="0"/>
                <a:cs typeface="Times New Roman" panose="02020603050405020304" pitchFamily="18" charset="0"/>
              </a:rPr>
              <a:t>Learn how OT vulnerabilities could negatively impact patient care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Arial" panose="020B0604020202020204" pitchFamily="34" charset="0"/>
              <a:buChar char="•"/>
              <a:tabLst>
                <a:tab pos="457200" algn="l"/>
              </a:tabLst>
            </a:pPr>
            <a:r>
              <a:rPr lang="en-US" sz="1600" dirty="0">
                <a:latin typeface="Calibri" panose="020F0502020204030204" pitchFamily="34" charset="0"/>
                <a:ea typeface="Times New Roman" panose="02020603050405020304" pitchFamily="18" charset="0"/>
                <a:cs typeface="Times New Roman" panose="02020603050405020304" pitchFamily="18" charset="0"/>
              </a:rPr>
              <a:t>Review common security vulnerabilities Healthcare facilities (through the presentation of a case study)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spcBef>
                <a:spcPts val="0"/>
              </a:spcBef>
              <a:spcAft>
                <a:spcPts val="0"/>
              </a:spcAft>
              <a:buFont typeface="Arial" panose="020B0604020202020204" pitchFamily="34" charset="0"/>
              <a:buChar char="•"/>
              <a:tabLst>
                <a:tab pos="457200" algn="l"/>
              </a:tabLst>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Arial" panose="020B0604020202020204" pitchFamily="34" charset="0"/>
              <a:buChar char="•"/>
              <a:tabLst>
                <a:tab pos="457200" algn="l"/>
              </a:tabLst>
            </a:pPr>
            <a:r>
              <a:rPr lang="en-US" sz="1600" dirty="0">
                <a:latin typeface="Calibri" panose="020F0502020204030204" pitchFamily="34" charset="0"/>
                <a:ea typeface="Times New Roman" panose="02020603050405020304" pitchFamily="18" charset="0"/>
                <a:cs typeface="Times New Roman" panose="02020603050405020304" pitchFamily="18" charset="0"/>
              </a:rPr>
              <a:t>Learn how facility managers can evaluate the cybersecurity state of their Healthcare system through a simple framework of questions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F09EE93-BA76-4EB2-A6FF-F1B40B730BDB}"/>
              </a:ext>
            </a:extLst>
          </p:cNvPr>
          <p:cNvGrpSpPr/>
          <p:nvPr/>
        </p:nvGrpSpPr>
        <p:grpSpPr>
          <a:xfrm>
            <a:off x="76200" y="3509963"/>
            <a:ext cx="8991601" cy="1211520"/>
            <a:chOff x="152400" y="3205163"/>
            <a:chExt cx="8915401" cy="1211520"/>
          </a:xfrm>
        </p:grpSpPr>
        <p:sp>
          <p:nvSpPr>
            <p:cNvPr id="3" name="Rectangle 2">
              <a:extLst>
                <a:ext uri="{FF2B5EF4-FFF2-40B4-BE49-F238E27FC236}">
                  <a16:creationId xmlns:a16="http://schemas.microsoft.com/office/drawing/2014/main" id="{D21AAD4B-2304-46FA-B4B7-3CD9EBB06F66}"/>
                </a:ext>
              </a:extLst>
            </p:cNvPr>
            <p:cNvSpPr/>
            <p:nvPr/>
          </p:nvSpPr>
          <p:spPr>
            <a:xfrm>
              <a:off x="4685655" y="3216354"/>
              <a:ext cx="4382146" cy="1200329"/>
            </a:xfrm>
            <a:prstGeom prst="rect">
              <a:avLst/>
            </a:prstGeom>
            <a:ln w="15875">
              <a:noFill/>
            </a:ln>
          </p:spPr>
          <p:txBody>
            <a:bodyPr wrap="square">
              <a:spAutoFit/>
            </a:bodyPr>
            <a:lstStyle/>
            <a:p>
              <a:r>
                <a:rPr lang="en-US" sz="1200" b="1" i="1" dirty="0"/>
                <a:t>Other terms used (depending on the specific context and vendor):</a:t>
              </a:r>
            </a:p>
            <a:p>
              <a:r>
                <a:rPr lang="en-US" sz="1200" b="1" i="1" dirty="0">
                  <a:solidFill>
                    <a:srgbClr val="0070C0"/>
                  </a:solidFill>
                </a:rPr>
                <a:t>ICS = Industrial Control System</a:t>
              </a:r>
            </a:p>
            <a:p>
              <a:r>
                <a:rPr lang="en-US" sz="1200" b="1" i="1" dirty="0">
                  <a:solidFill>
                    <a:srgbClr val="0070C0"/>
                  </a:solidFill>
                </a:rPr>
                <a:t>BAS = Building Automation System</a:t>
              </a:r>
            </a:p>
            <a:p>
              <a:r>
                <a:rPr lang="en-US" sz="1200" b="1" i="1" dirty="0">
                  <a:solidFill>
                    <a:srgbClr val="0070C0"/>
                  </a:solidFill>
                </a:rPr>
                <a:t>BMS = Building Management System </a:t>
              </a:r>
            </a:p>
            <a:p>
              <a:r>
                <a:rPr lang="en-US" sz="1200" b="1" i="1" dirty="0">
                  <a:solidFill>
                    <a:srgbClr val="0070C0"/>
                  </a:solidFill>
                </a:rPr>
                <a:t>EPMS = Electrical Power Monitoring System </a:t>
              </a:r>
              <a:r>
                <a:rPr lang="en-US" sz="1200" b="1" i="1" dirty="0"/>
                <a:t> </a:t>
              </a:r>
            </a:p>
            <a:p>
              <a:r>
                <a:rPr lang="en-US" sz="1200" b="1" i="1" dirty="0">
                  <a:solidFill>
                    <a:srgbClr val="0070C0"/>
                  </a:solidFill>
                </a:rPr>
                <a:t>SCADA = Supervisory Control and Data Acquisition</a:t>
              </a:r>
            </a:p>
          </p:txBody>
        </p:sp>
        <p:sp>
          <p:nvSpPr>
            <p:cNvPr id="8" name="Rectangle 7">
              <a:extLst>
                <a:ext uri="{FF2B5EF4-FFF2-40B4-BE49-F238E27FC236}">
                  <a16:creationId xmlns:a16="http://schemas.microsoft.com/office/drawing/2014/main" id="{29EE1BBE-FA1A-4120-9B6D-1E4306E5275B}"/>
                </a:ext>
              </a:extLst>
            </p:cNvPr>
            <p:cNvSpPr/>
            <p:nvPr/>
          </p:nvSpPr>
          <p:spPr>
            <a:xfrm>
              <a:off x="174439" y="3340953"/>
              <a:ext cx="4930960" cy="830997"/>
            </a:xfrm>
            <a:prstGeom prst="rect">
              <a:avLst/>
            </a:prstGeom>
          </p:spPr>
          <p:txBody>
            <a:bodyPr wrap="square">
              <a:spAutoFit/>
            </a:bodyPr>
            <a:lstStyle/>
            <a:p>
              <a:r>
                <a:rPr lang="en-US" sz="1600" dirty="0"/>
                <a:t>The term </a:t>
              </a:r>
              <a:r>
                <a:rPr lang="en-US" sz="1600" b="1" i="1" dirty="0">
                  <a:solidFill>
                    <a:srgbClr val="0070C0"/>
                  </a:solidFill>
                </a:rPr>
                <a:t>OT</a:t>
              </a:r>
              <a:r>
                <a:rPr lang="en-US" sz="1600" dirty="0">
                  <a:solidFill>
                    <a:srgbClr val="0070C0"/>
                  </a:solidFill>
                </a:rPr>
                <a:t> </a:t>
              </a:r>
              <a:r>
                <a:rPr lang="en-US" sz="1600" dirty="0"/>
                <a:t>will be used when referring to the Healthcare Facility networks (Electrical Infrastructure, Building Automation, etc.)</a:t>
              </a:r>
            </a:p>
          </p:txBody>
        </p:sp>
        <p:sp>
          <p:nvSpPr>
            <p:cNvPr id="7" name="Rectangle 6">
              <a:extLst>
                <a:ext uri="{FF2B5EF4-FFF2-40B4-BE49-F238E27FC236}">
                  <a16:creationId xmlns:a16="http://schemas.microsoft.com/office/drawing/2014/main" id="{E1B653C7-2BB5-45EF-988E-157E8B3CE38B}"/>
                </a:ext>
              </a:extLst>
            </p:cNvPr>
            <p:cNvSpPr/>
            <p:nvPr/>
          </p:nvSpPr>
          <p:spPr>
            <a:xfrm>
              <a:off x="152400" y="3205163"/>
              <a:ext cx="8915400"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8737054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3541"/>
            <a:ext cx="7924800" cy="573209"/>
          </a:xfrm>
        </p:spPr>
        <p:txBody>
          <a:bodyPr>
            <a:normAutofit/>
          </a:bodyPr>
          <a:lstStyle/>
          <a:p>
            <a:r>
              <a:rPr lang="en-US" sz="1800" dirty="0"/>
              <a:t>Healthcare Sector as a Target </a:t>
            </a:r>
            <a:endParaRPr lang="en-US" sz="1800" dirty="0">
              <a:solidFill>
                <a:schemeClr val="tx1"/>
              </a:solidFill>
            </a:endParaRPr>
          </a:p>
        </p:txBody>
      </p:sp>
      <p:pic>
        <p:nvPicPr>
          <p:cNvPr id="11" name="Picture 10">
            <a:extLst>
              <a:ext uri="{FF2B5EF4-FFF2-40B4-BE49-F238E27FC236}">
                <a16:creationId xmlns:a16="http://schemas.microsoft.com/office/drawing/2014/main" id="{D946C223-3D40-440F-816E-38B545EF4FA0}"/>
              </a:ext>
            </a:extLst>
          </p:cNvPr>
          <p:cNvPicPr>
            <a:picLocks noChangeAspect="1"/>
          </p:cNvPicPr>
          <p:nvPr/>
        </p:nvPicPr>
        <p:blipFill>
          <a:blip r:embed="rId3"/>
          <a:stretch>
            <a:fillRect/>
          </a:stretch>
        </p:blipFill>
        <p:spPr>
          <a:xfrm>
            <a:off x="5401810" y="758671"/>
            <a:ext cx="3021754" cy="3714430"/>
          </a:xfrm>
          <a:prstGeom prst="rect">
            <a:avLst/>
          </a:prstGeom>
          <a:ln>
            <a:solidFill>
              <a:schemeClr val="accent1"/>
            </a:solidFill>
          </a:ln>
        </p:spPr>
      </p:pic>
      <p:pic>
        <p:nvPicPr>
          <p:cNvPr id="3" name="Picture 2">
            <a:extLst>
              <a:ext uri="{FF2B5EF4-FFF2-40B4-BE49-F238E27FC236}">
                <a16:creationId xmlns:a16="http://schemas.microsoft.com/office/drawing/2014/main" id="{A7D02773-4096-4060-A9DE-9174D2E4ACBC}"/>
              </a:ext>
            </a:extLst>
          </p:cNvPr>
          <p:cNvPicPr>
            <a:picLocks noChangeAspect="1"/>
          </p:cNvPicPr>
          <p:nvPr/>
        </p:nvPicPr>
        <p:blipFill>
          <a:blip r:embed="rId4"/>
          <a:stretch>
            <a:fillRect/>
          </a:stretch>
        </p:blipFill>
        <p:spPr>
          <a:xfrm>
            <a:off x="1011382" y="742950"/>
            <a:ext cx="4364182" cy="1883590"/>
          </a:xfrm>
          <a:prstGeom prst="rect">
            <a:avLst/>
          </a:prstGeom>
        </p:spPr>
      </p:pic>
      <p:pic>
        <p:nvPicPr>
          <p:cNvPr id="4" name="Picture 3">
            <a:extLst>
              <a:ext uri="{FF2B5EF4-FFF2-40B4-BE49-F238E27FC236}">
                <a16:creationId xmlns:a16="http://schemas.microsoft.com/office/drawing/2014/main" id="{402BB974-9487-4FCB-8845-345439969E04}"/>
              </a:ext>
            </a:extLst>
          </p:cNvPr>
          <p:cNvPicPr>
            <a:picLocks noChangeAspect="1"/>
          </p:cNvPicPr>
          <p:nvPr/>
        </p:nvPicPr>
        <p:blipFill>
          <a:blip r:embed="rId5"/>
          <a:stretch>
            <a:fillRect/>
          </a:stretch>
        </p:blipFill>
        <p:spPr>
          <a:xfrm>
            <a:off x="990600" y="2682965"/>
            <a:ext cx="1440784" cy="1865801"/>
          </a:xfrm>
          <a:prstGeom prst="rect">
            <a:avLst/>
          </a:prstGeom>
        </p:spPr>
      </p:pic>
      <p:pic>
        <p:nvPicPr>
          <p:cNvPr id="5" name="Picture 4">
            <a:extLst>
              <a:ext uri="{FF2B5EF4-FFF2-40B4-BE49-F238E27FC236}">
                <a16:creationId xmlns:a16="http://schemas.microsoft.com/office/drawing/2014/main" id="{576F4FC3-51C9-42C3-841D-DD28FCF2C0F8}"/>
              </a:ext>
            </a:extLst>
          </p:cNvPr>
          <p:cNvPicPr>
            <a:picLocks noChangeAspect="1"/>
          </p:cNvPicPr>
          <p:nvPr/>
        </p:nvPicPr>
        <p:blipFill>
          <a:blip r:embed="rId6"/>
          <a:stretch>
            <a:fillRect/>
          </a:stretch>
        </p:blipFill>
        <p:spPr>
          <a:xfrm>
            <a:off x="2501813" y="2682965"/>
            <a:ext cx="1343357" cy="1790136"/>
          </a:xfrm>
          <a:prstGeom prst="rect">
            <a:avLst/>
          </a:prstGeom>
        </p:spPr>
      </p:pic>
      <p:sp>
        <p:nvSpPr>
          <p:cNvPr id="8" name="Slide Number Placeholder 4">
            <a:extLst>
              <a:ext uri="{FF2B5EF4-FFF2-40B4-BE49-F238E27FC236}">
                <a16:creationId xmlns:a16="http://schemas.microsoft.com/office/drawing/2014/main" id="{AD9A4CB6-1344-4BE7-B9FE-50B13CE41B9B}"/>
              </a:ext>
            </a:extLst>
          </p:cNvPr>
          <p:cNvSpPr>
            <a:spLocks noGrp="1"/>
          </p:cNvSpPr>
          <p:nvPr>
            <p:ph type="sldNum" sz="quarter" idx="12"/>
          </p:nvPr>
        </p:nvSpPr>
        <p:spPr>
          <a:xfrm>
            <a:off x="7010400" y="234553"/>
            <a:ext cx="1706880" cy="273844"/>
          </a:xfrm>
        </p:spPr>
        <p:txBody>
          <a:bodyPr/>
          <a:lstStyle/>
          <a:p>
            <a:fld id="{B5530716-36E6-40F8-9830-ED96CA7196A9}" type="slidenum">
              <a:rPr lang="en-US" smtClean="0"/>
              <a:t>3</a:t>
            </a:fld>
            <a:endParaRPr lang="en-US" dirty="0"/>
          </a:p>
        </p:txBody>
      </p:sp>
      <p:pic>
        <p:nvPicPr>
          <p:cNvPr id="6" name="Picture 5">
            <a:extLst>
              <a:ext uri="{FF2B5EF4-FFF2-40B4-BE49-F238E27FC236}">
                <a16:creationId xmlns:a16="http://schemas.microsoft.com/office/drawing/2014/main" id="{12F628AE-59AB-4AB8-9015-35D318036692}"/>
              </a:ext>
            </a:extLst>
          </p:cNvPr>
          <p:cNvPicPr>
            <a:picLocks noChangeAspect="1"/>
          </p:cNvPicPr>
          <p:nvPr/>
        </p:nvPicPr>
        <p:blipFill>
          <a:blip r:embed="rId7"/>
          <a:stretch>
            <a:fillRect/>
          </a:stretch>
        </p:blipFill>
        <p:spPr>
          <a:xfrm>
            <a:off x="3950661" y="2682965"/>
            <a:ext cx="1381045" cy="1790136"/>
          </a:xfrm>
          <a:prstGeom prst="rect">
            <a:avLst/>
          </a:prstGeom>
        </p:spPr>
      </p:pic>
      <p:sp>
        <p:nvSpPr>
          <p:cNvPr id="10" name="TextBox 9">
            <a:extLst>
              <a:ext uri="{FF2B5EF4-FFF2-40B4-BE49-F238E27FC236}">
                <a16:creationId xmlns:a16="http://schemas.microsoft.com/office/drawing/2014/main" id="{8747ABAF-FCB7-4EFD-8B6F-9DFAF3CCC383}"/>
              </a:ext>
            </a:extLst>
          </p:cNvPr>
          <p:cNvSpPr txBox="1"/>
          <p:nvPr/>
        </p:nvSpPr>
        <p:spPr>
          <a:xfrm>
            <a:off x="2209800" y="4547399"/>
            <a:ext cx="6946366" cy="573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sz="1400" b="1" i="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Multiple motives… impact patient healthcare delivery, patient health/financial data, ransomware, terror/societal disruption, infant abduction, drug theft</a:t>
            </a:r>
          </a:p>
        </p:txBody>
      </p:sp>
    </p:spTree>
    <p:extLst>
      <p:ext uri="{BB962C8B-B14F-4D97-AF65-F5344CB8AC3E}">
        <p14:creationId xmlns:p14="http://schemas.microsoft.com/office/powerpoint/2010/main" val="310717266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530716-36E6-40F8-9830-ED96CA7196A9}" type="slidenum">
              <a:rPr lang="en-US" smtClean="0"/>
              <a:t>4</a:t>
            </a:fld>
            <a:endParaRPr lang="en-US" dirty="0"/>
          </a:p>
        </p:txBody>
      </p:sp>
      <p:sp>
        <p:nvSpPr>
          <p:cNvPr id="6" name="Title 1"/>
          <p:cNvSpPr>
            <a:spLocks noGrp="1"/>
          </p:cNvSpPr>
          <p:nvPr>
            <p:ph type="title"/>
          </p:nvPr>
        </p:nvSpPr>
        <p:spPr>
          <a:xfrm>
            <a:off x="935481" y="209550"/>
            <a:ext cx="8124698" cy="381000"/>
          </a:xfrm>
        </p:spPr>
        <p:txBody>
          <a:bodyPr>
            <a:normAutofit fontScale="90000"/>
          </a:bodyPr>
          <a:lstStyle/>
          <a:p>
            <a:r>
              <a:rPr lang="en-US" dirty="0"/>
              <a:t>Cybersecurity Incident Review and Takeaways</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4991100"/>
            <a:ext cx="152400" cy="152400"/>
          </a:xfrm>
          <a:prstGeom prst="rect">
            <a:avLst/>
          </a:prstGeom>
        </p:spPr>
      </p:pic>
      <p:sp>
        <p:nvSpPr>
          <p:cNvPr id="20" name="TextBox 19">
            <a:extLst>
              <a:ext uri="{FF2B5EF4-FFF2-40B4-BE49-F238E27FC236}">
                <a16:creationId xmlns:a16="http://schemas.microsoft.com/office/drawing/2014/main" id="{71A38CD0-B875-41CF-B0CD-3211344D496E}"/>
              </a:ext>
            </a:extLst>
          </p:cNvPr>
          <p:cNvSpPr txBox="1"/>
          <p:nvPr/>
        </p:nvSpPr>
        <p:spPr>
          <a:xfrm>
            <a:off x="80075" y="814685"/>
            <a:ext cx="9003775" cy="307777"/>
          </a:xfrm>
          <a:prstGeom prst="rect">
            <a:avLst/>
          </a:prstGeom>
          <a:solidFill>
            <a:schemeClr val="accent1"/>
          </a:solidFill>
        </p:spPr>
        <p:txBody>
          <a:bodyPr wrap="square" rtlCol="0">
            <a:spAutoFit/>
          </a:bodyPr>
          <a:lstStyle>
            <a:defPPr>
              <a:defRPr lang="en-US"/>
            </a:defPPr>
            <a:lvl1pPr algn="ctr">
              <a:defRPr sz="1400">
                <a:solidFill>
                  <a:prstClr val="white"/>
                </a:solidFill>
              </a:defRPr>
            </a:lvl1pPr>
          </a:lstStyle>
          <a:p>
            <a:pPr marL="0" lvl="1"/>
            <a:r>
              <a:rPr lang="en-US" sz="1400" dirty="0">
                <a:solidFill>
                  <a:schemeClr val="bg1"/>
                </a:solidFill>
              </a:rPr>
              <a:t>December 2013: up to 110 million Target Corporation customer financial and personal exfiltrated to external server.</a:t>
            </a:r>
            <a:endParaRPr lang="en-US" sz="1400" dirty="0"/>
          </a:p>
        </p:txBody>
      </p:sp>
      <p:sp>
        <p:nvSpPr>
          <p:cNvPr id="3" name="Rectangle 2">
            <a:extLst>
              <a:ext uri="{FF2B5EF4-FFF2-40B4-BE49-F238E27FC236}">
                <a16:creationId xmlns:a16="http://schemas.microsoft.com/office/drawing/2014/main" id="{A6C0CFB4-F4CD-4806-BF54-E19F53D362B6}"/>
              </a:ext>
            </a:extLst>
          </p:cNvPr>
          <p:cNvSpPr/>
          <p:nvPr/>
        </p:nvSpPr>
        <p:spPr>
          <a:xfrm>
            <a:off x="80076" y="1123950"/>
            <a:ext cx="9003774" cy="1569660"/>
          </a:xfrm>
          <a:prstGeom prst="rect">
            <a:avLst/>
          </a:prstGeom>
        </p:spPr>
        <p:txBody>
          <a:bodyPr wrap="square">
            <a:spAutoFit/>
          </a:bodyPr>
          <a:lstStyle/>
          <a:p>
            <a:pPr marL="112713" lvl="1" indent="-112713">
              <a:buFont typeface="Wingdings" panose="05000000000000000000" pitchFamily="2" charset="2"/>
              <a:buChar char="§"/>
            </a:pPr>
            <a:r>
              <a:rPr lang="en-US" sz="1400" dirty="0"/>
              <a:t>Spear Phishing to steal remotes access credentials from an </a:t>
            </a:r>
            <a:r>
              <a:rPr lang="en-US" sz="1400" b="1" i="1" dirty="0">
                <a:solidFill>
                  <a:schemeClr val="tx2"/>
                </a:solidFill>
              </a:rPr>
              <a:t>HVAC and refrigeration company</a:t>
            </a:r>
          </a:p>
          <a:p>
            <a:pPr marL="0" lvl="1"/>
            <a:endParaRPr lang="en-US" sz="1400" dirty="0"/>
          </a:p>
          <a:p>
            <a:pPr marL="112713" lvl="1" indent="-112713">
              <a:buFont typeface="Wingdings" panose="05000000000000000000" pitchFamily="2" charset="2"/>
              <a:buChar char="§"/>
            </a:pPr>
            <a:r>
              <a:rPr lang="en-US" sz="1400" dirty="0"/>
              <a:t>Gained </a:t>
            </a:r>
            <a:r>
              <a:rPr lang="en-US" sz="1400" b="1" i="1" dirty="0">
                <a:solidFill>
                  <a:schemeClr val="tx2"/>
                </a:solidFill>
              </a:rPr>
              <a:t>remote access </a:t>
            </a:r>
            <a:r>
              <a:rPr lang="en-US" sz="1400" dirty="0"/>
              <a:t>to the network, </a:t>
            </a:r>
            <a:r>
              <a:rPr lang="en-US" sz="1400" b="1" i="1" dirty="0">
                <a:solidFill>
                  <a:schemeClr val="tx2"/>
                </a:solidFill>
              </a:rPr>
              <a:t>exploited </a:t>
            </a:r>
            <a:r>
              <a:rPr lang="en-US" sz="1400" dirty="0"/>
              <a:t>known vulnerabilities, </a:t>
            </a:r>
            <a:r>
              <a:rPr lang="en-US" sz="1400" b="1" i="1" dirty="0">
                <a:solidFill>
                  <a:schemeClr val="tx2"/>
                </a:solidFill>
              </a:rPr>
              <a:t>pivoted </a:t>
            </a:r>
            <a:r>
              <a:rPr lang="en-US" sz="1400" dirty="0"/>
              <a:t>around network (exploiting weak segmentation/boundary defenses), installed </a:t>
            </a:r>
            <a:r>
              <a:rPr lang="en-US" sz="1400" b="1" i="1" dirty="0">
                <a:solidFill>
                  <a:schemeClr val="tx2"/>
                </a:solidFill>
              </a:rPr>
              <a:t>malware</a:t>
            </a:r>
            <a:r>
              <a:rPr lang="en-US" sz="1400" dirty="0"/>
              <a:t> on Point of Sale (POS), </a:t>
            </a:r>
            <a:r>
              <a:rPr lang="en-US" sz="1400" b="1" i="1" dirty="0">
                <a:solidFill>
                  <a:schemeClr val="tx2"/>
                </a:solidFill>
              </a:rPr>
              <a:t>exfiltrated</a:t>
            </a:r>
            <a:r>
              <a:rPr lang="en-US" sz="1400" dirty="0"/>
              <a:t> data to external server</a:t>
            </a:r>
          </a:p>
          <a:p>
            <a:pPr marL="169863" lvl="1" indent="-169863">
              <a:buFont typeface="Wingdings" panose="05000000000000000000" pitchFamily="2" charset="2"/>
              <a:buChar char="§"/>
            </a:pPr>
            <a:endParaRPr lang="en-US" sz="1400" dirty="0"/>
          </a:p>
          <a:p>
            <a:pPr marL="112713" lvl="1" indent="-112713">
              <a:buFont typeface="Wingdings" panose="05000000000000000000" pitchFamily="2" charset="2"/>
              <a:buChar char="§"/>
            </a:pPr>
            <a:r>
              <a:rPr lang="en-US" sz="1400" dirty="0"/>
              <a:t>Target had the </a:t>
            </a:r>
            <a:r>
              <a:rPr lang="en-US" sz="1400" b="1" i="1" dirty="0">
                <a:solidFill>
                  <a:schemeClr val="tx2"/>
                </a:solidFill>
              </a:rPr>
              <a:t>Technology</a:t>
            </a:r>
            <a:r>
              <a:rPr lang="en-US" sz="1400" dirty="0"/>
              <a:t> (an expensive IDS and malware prevention tools) – but the </a:t>
            </a:r>
            <a:r>
              <a:rPr lang="en-US" sz="1400" b="1" i="1" dirty="0">
                <a:solidFill>
                  <a:srgbClr val="FF0000"/>
                </a:solidFill>
              </a:rPr>
              <a:t>People</a:t>
            </a:r>
            <a:r>
              <a:rPr lang="en-US" sz="1400" dirty="0"/>
              <a:t> and </a:t>
            </a:r>
            <a:r>
              <a:rPr lang="en-US" sz="1400" b="1" i="1" dirty="0">
                <a:solidFill>
                  <a:srgbClr val="FF0000"/>
                </a:solidFill>
              </a:rPr>
              <a:t>Process </a:t>
            </a:r>
            <a:r>
              <a:rPr lang="en-US" sz="1400" dirty="0"/>
              <a:t>were lacking:</a:t>
            </a:r>
          </a:p>
          <a:p>
            <a:pPr marL="171450" indent="-171450">
              <a:buFont typeface="Arial" panose="020B0604020202020204" pitchFamily="34" charset="0"/>
              <a:buChar char="•"/>
            </a:pPr>
            <a:endParaRPr lang="en-US" sz="1100" i="1" dirty="0"/>
          </a:p>
        </p:txBody>
      </p:sp>
      <p:sp>
        <p:nvSpPr>
          <p:cNvPr id="24" name="TextBox 23">
            <a:extLst>
              <a:ext uri="{FF2B5EF4-FFF2-40B4-BE49-F238E27FC236}">
                <a16:creationId xmlns:a16="http://schemas.microsoft.com/office/drawing/2014/main" id="{92DED155-EDC5-47CC-8403-5C9AA715C00F}"/>
              </a:ext>
            </a:extLst>
          </p:cNvPr>
          <p:cNvSpPr txBox="1"/>
          <p:nvPr/>
        </p:nvSpPr>
        <p:spPr>
          <a:xfrm>
            <a:off x="2286000" y="4248150"/>
            <a:ext cx="6858001" cy="384721"/>
          </a:xfrm>
          <a:prstGeom prst="rect">
            <a:avLst/>
          </a:prstGeom>
          <a:noFill/>
        </p:spPr>
        <p:txBody>
          <a:bodyPr wrap="square" rtlCol="0">
            <a:spAutoFit/>
          </a:bodyPr>
          <a:lstStyle/>
          <a:p>
            <a:pPr marL="0" lvl="1">
              <a:spcAft>
                <a:spcPts val="600"/>
              </a:spcAft>
            </a:pPr>
            <a:r>
              <a:rPr lang="en-US" sz="700" dirty="0"/>
              <a:t>1. Brian Krebs, </a:t>
            </a:r>
            <a:r>
              <a:rPr lang="en-US" sz="700" i="1" dirty="0"/>
              <a:t>Sources: Target Investigating Data Breach</a:t>
            </a:r>
            <a:r>
              <a:rPr lang="en-US" sz="700" dirty="0"/>
              <a:t>, KrebsOnSecurity (Dec. 18, 2013) (online at http://krebsonsecurity.com/2013/12/sources-target-investigating-data-breach/) </a:t>
            </a:r>
          </a:p>
          <a:p>
            <a:pPr>
              <a:spcAft>
                <a:spcPts val="600"/>
              </a:spcAft>
            </a:pPr>
            <a:r>
              <a:rPr lang="en-US" sz="700" dirty="0"/>
              <a:t>2. https://www.commerce.senate.gov/public/_cache/files/24d3c229-4f2f-405d-b8db-a3a67f183883/23E30AA955B5C00FE57CFD709621592C.2014-0325-target-kill-chain-analysis.pdf</a:t>
            </a:r>
          </a:p>
        </p:txBody>
      </p:sp>
      <p:sp>
        <p:nvSpPr>
          <p:cNvPr id="25" name="TextBox 24">
            <a:extLst>
              <a:ext uri="{FF2B5EF4-FFF2-40B4-BE49-F238E27FC236}">
                <a16:creationId xmlns:a16="http://schemas.microsoft.com/office/drawing/2014/main" id="{6E74C1B8-F93C-45FF-A394-DC062AE66035}"/>
              </a:ext>
            </a:extLst>
          </p:cNvPr>
          <p:cNvSpPr txBox="1"/>
          <p:nvPr/>
        </p:nvSpPr>
        <p:spPr>
          <a:xfrm>
            <a:off x="56404" y="3638550"/>
            <a:ext cx="9003775" cy="523220"/>
          </a:xfrm>
          <a:prstGeom prst="rect">
            <a:avLst/>
          </a:prstGeom>
          <a:solidFill>
            <a:schemeClr val="accent1"/>
          </a:solidFill>
        </p:spPr>
        <p:txBody>
          <a:bodyPr wrap="square" rtlCol="0">
            <a:spAutoFit/>
          </a:bodyPr>
          <a:lstStyle>
            <a:defPPr>
              <a:defRPr lang="en-US"/>
            </a:defPPr>
            <a:lvl1pPr algn="ctr">
              <a:defRPr sz="1400">
                <a:solidFill>
                  <a:prstClr val="white"/>
                </a:solidFill>
              </a:defRPr>
            </a:lvl1pPr>
          </a:lstStyle>
          <a:p>
            <a:pPr algn="l"/>
            <a:r>
              <a:rPr lang="en-US" dirty="0"/>
              <a:t>Analysis of the attacks found weaknesses in overall vulnerability management, cybersecurity maintenance and supply chain cybersecurity</a:t>
            </a:r>
          </a:p>
        </p:txBody>
      </p:sp>
      <p:sp>
        <p:nvSpPr>
          <p:cNvPr id="2" name="Rectangle 1">
            <a:extLst>
              <a:ext uri="{FF2B5EF4-FFF2-40B4-BE49-F238E27FC236}">
                <a16:creationId xmlns:a16="http://schemas.microsoft.com/office/drawing/2014/main" id="{034BD84C-8079-4A72-8459-137EB4E90282}"/>
              </a:ext>
            </a:extLst>
          </p:cNvPr>
          <p:cNvSpPr/>
          <p:nvPr/>
        </p:nvSpPr>
        <p:spPr>
          <a:xfrm>
            <a:off x="209093" y="2602327"/>
            <a:ext cx="8874757" cy="954107"/>
          </a:xfrm>
          <a:prstGeom prst="rect">
            <a:avLst/>
          </a:prstGeom>
        </p:spPr>
        <p:txBody>
          <a:bodyPr wrap="square">
            <a:spAutoFit/>
          </a:bodyPr>
          <a:lstStyle/>
          <a:p>
            <a:pPr marL="0" lvl="1"/>
            <a:r>
              <a:rPr lang="en-US" sz="1400" i="1" dirty="0"/>
              <a:t>“Target’s </a:t>
            </a:r>
            <a:r>
              <a:rPr lang="en-US" sz="1400" b="1" i="1" dirty="0">
                <a:solidFill>
                  <a:schemeClr val="tx2"/>
                </a:solidFill>
              </a:rPr>
              <a:t>FireEye malware intrusion detection system</a:t>
            </a:r>
            <a:r>
              <a:rPr lang="en-US" sz="1400" b="1" i="1" dirty="0"/>
              <a:t> </a:t>
            </a:r>
            <a:r>
              <a:rPr lang="en-US" sz="1400" i="1" dirty="0"/>
              <a:t>triggered </a:t>
            </a:r>
            <a:r>
              <a:rPr lang="en-US" sz="1400" b="1" i="1" dirty="0">
                <a:solidFill>
                  <a:srgbClr val="FF0000"/>
                </a:solidFill>
              </a:rPr>
              <a:t>urgent alerts </a:t>
            </a:r>
            <a:r>
              <a:rPr lang="en-US" sz="1400" i="1" dirty="0"/>
              <a:t>with each installation of the data exfiltration malware… </a:t>
            </a:r>
            <a:r>
              <a:rPr lang="en-US" sz="1400" b="1" i="1" dirty="0">
                <a:solidFill>
                  <a:schemeClr val="tx2"/>
                </a:solidFill>
              </a:rPr>
              <a:t>Target’s security team neither reacted to the alarms nor allowed the FireEye software to automatically delete the malware </a:t>
            </a:r>
            <a:r>
              <a:rPr lang="en-US" sz="1400" i="1" dirty="0"/>
              <a:t>in question. Target’s </a:t>
            </a:r>
            <a:r>
              <a:rPr lang="en-US" sz="1400" b="1" i="1" dirty="0">
                <a:solidFill>
                  <a:schemeClr val="tx2"/>
                </a:solidFill>
              </a:rPr>
              <a:t>Symantec antivirus software</a:t>
            </a:r>
            <a:r>
              <a:rPr lang="en-US" sz="1400" i="1" dirty="0"/>
              <a:t> also </a:t>
            </a:r>
            <a:r>
              <a:rPr lang="en-US" sz="1400" b="1" i="1" dirty="0">
                <a:solidFill>
                  <a:srgbClr val="FF0000"/>
                </a:solidFill>
              </a:rPr>
              <a:t>detected malicious behavior </a:t>
            </a:r>
            <a:r>
              <a:rPr lang="en-US" sz="1400" i="1" dirty="0"/>
              <a:t>around November 28, implicating the same server flagged by FireEye’s software.”</a:t>
            </a:r>
          </a:p>
        </p:txBody>
      </p:sp>
      <p:sp>
        <p:nvSpPr>
          <p:cNvPr id="11" name="Footer Placeholder 3">
            <a:extLst>
              <a:ext uri="{FF2B5EF4-FFF2-40B4-BE49-F238E27FC236}">
                <a16:creationId xmlns:a16="http://schemas.microsoft.com/office/drawing/2014/main" id="{C5E9A6ED-FB0E-4E83-A985-3C86A098231A}"/>
              </a:ext>
            </a:extLst>
          </p:cNvPr>
          <p:cNvSpPr>
            <a:spLocks noGrp="1"/>
          </p:cNvSpPr>
          <p:nvPr>
            <p:ph type="ftr" sz="quarter" idx="11"/>
          </p:nvPr>
        </p:nvSpPr>
        <p:spPr>
          <a:xfrm>
            <a:off x="6096000" y="4812506"/>
            <a:ext cx="2895600" cy="273844"/>
          </a:xfrm>
        </p:spPr>
        <p:txBody>
          <a:bodyPr/>
          <a:lstStyle/>
          <a:p>
            <a:r>
              <a:rPr lang="en-US" dirty="0"/>
              <a:t>© 2019 Eaton. All Rights Reserved</a:t>
            </a:r>
          </a:p>
        </p:txBody>
      </p:sp>
    </p:spTree>
    <p:extLst>
      <p:ext uri="{BB962C8B-B14F-4D97-AF65-F5344CB8AC3E}">
        <p14:creationId xmlns:p14="http://schemas.microsoft.com/office/powerpoint/2010/main" val="199762263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7"/>
                </p:tgtEl>
              </p:cMediaNode>
            </p:audio>
          </p:childTnLst>
        </p:cTn>
      </p:par>
    </p:tnLst>
    <p:bldLst>
      <p:bldP spid="20" grpId="0" animBg="1"/>
      <p:bldP spid="24" grpId="0"/>
      <p:bldP spid="25"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D2DF38F-BD91-468D-BF54-A72C428D680C}"/>
              </a:ext>
            </a:extLst>
          </p:cNvPr>
          <p:cNvSpPr>
            <a:spLocks noGrp="1"/>
          </p:cNvSpPr>
          <p:nvPr>
            <p:ph type="title"/>
          </p:nvPr>
        </p:nvSpPr>
        <p:spPr>
          <a:xfrm>
            <a:off x="938616" y="209550"/>
            <a:ext cx="7976784" cy="381000"/>
          </a:xfrm>
        </p:spPr>
        <p:txBody>
          <a:bodyPr>
            <a:normAutofit fontScale="90000"/>
          </a:bodyPr>
          <a:lstStyle/>
          <a:p>
            <a:r>
              <a:rPr lang="en-US" dirty="0"/>
              <a:t>Cybersecurity Risks in a Nutshell for Facility OT</a:t>
            </a:r>
          </a:p>
        </p:txBody>
      </p:sp>
      <p:sp>
        <p:nvSpPr>
          <p:cNvPr id="10" name="Slide Number Placeholder 4">
            <a:extLst>
              <a:ext uri="{FF2B5EF4-FFF2-40B4-BE49-F238E27FC236}">
                <a16:creationId xmlns:a16="http://schemas.microsoft.com/office/drawing/2014/main" id="{048870AE-E7E1-4961-BCB9-C831AA0A0F8B}"/>
              </a:ext>
            </a:extLst>
          </p:cNvPr>
          <p:cNvSpPr>
            <a:spLocks noGrp="1"/>
          </p:cNvSpPr>
          <p:nvPr>
            <p:ph type="sldNum" sz="quarter" idx="12"/>
          </p:nvPr>
        </p:nvSpPr>
        <p:spPr>
          <a:xfrm>
            <a:off x="7010400" y="263128"/>
            <a:ext cx="1706880" cy="273844"/>
          </a:xfrm>
        </p:spPr>
        <p:txBody>
          <a:bodyPr/>
          <a:lstStyle/>
          <a:p>
            <a:pPr defTabSz="914378">
              <a:defRPr/>
            </a:pPr>
            <a:fld id="{B5530716-36E6-40F8-9830-ED96CA7196A9}" type="slidenum">
              <a:rPr lang="en-US"/>
              <a:pPr defTabSz="914378">
                <a:defRPr/>
              </a:pPr>
              <a:t>5</a:t>
            </a:fld>
            <a:endParaRPr lang="en-US" dirty="0"/>
          </a:p>
        </p:txBody>
      </p:sp>
      <p:sp>
        <p:nvSpPr>
          <p:cNvPr id="16" name="TextBox 15">
            <a:extLst>
              <a:ext uri="{FF2B5EF4-FFF2-40B4-BE49-F238E27FC236}">
                <a16:creationId xmlns:a16="http://schemas.microsoft.com/office/drawing/2014/main" id="{1B01838C-F914-460D-920B-3A357F6FD396}"/>
              </a:ext>
            </a:extLst>
          </p:cNvPr>
          <p:cNvSpPr txBox="1"/>
          <p:nvPr/>
        </p:nvSpPr>
        <p:spPr>
          <a:xfrm>
            <a:off x="152401" y="810220"/>
            <a:ext cx="4419600" cy="923330"/>
          </a:xfrm>
          <a:prstGeom prst="rect">
            <a:avLst/>
          </a:prstGeom>
          <a:noFill/>
        </p:spPr>
        <p:txBody>
          <a:bodyPr wrap="square" rtlCol="0">
            <a:spAutoFit/>
          </a:bodyPr>
          <a:lstStyle/>
          <a:p>
            <a:r>
              <a:rPr lang="en-US" dirty="0"/>
              <a:t>Attacks can originate: </a:t>
            </a:r>
          </a:p>
          <a:p>
            <a:pPr marL="742950" lvl="1" indent="-285750">
              <a:buFont typeface="Arial" panose="020B0604020202020204" pitchFamily="34" charset="0"/>
              <a:buChar char="•"/>
            </a:pPr>
            <a:r>
              <a:rPr lang="en-US" dirty="0"/>
              <a:t>From the Outside into OT</a:t>
            </a:r>
          </a:p>
          <a:p>
            <a:pPr marL="742950" lvl="1" indent="-285750">
              <a:buFont typeface="Arial" panose="020B0604020202020204" pitchFamily="34" charset="0"/>
              <a:buChar char="•"/>
            </a:pPr>
            <a:r>
              <a:rPr lang="en-US" dirty="0"/>
              <a:t>From OT into larger IT infrastructure</a:t>
            </a:r>
          </a:p>
        </p:txBody>
      </p:sp>
      <p:sp>
        <p:nvSpPr>
          <p:cNvPr id="17" name="TextBox 16">
            <a:extLst>
              <a:ext uri="{FF2B5EF4-FFF2-40B4-BE49-F238E27FC236}">
                <a16:creationId xmlns:a16="http://schemas.microsoft.com/office/drawing/2014/main" id="{A7DCBDE2-EDB3-4D01-A892-2E58EC55F338}"/>
              </a:ext>
            </a:extLst>
          </p:cNvPr>
          <p:cNvSpPr txBox="1"/>
          <p:nvPr/>
        </p:nvSpPr>
        <p:spPr>
          <a:xfrm>
            <a:off x="182880" y="3181351"/>
            <a:ext cx="4389120" cy="1487587"/>
          </a:xfrm>
          <a:prstGeom prst="rect">
            <a:avLst/>
          </a:prstGeom>
          <a:solidFill>
            <a:schemeClr val="accent1">
              <a:lumMod val="75000"/>
            </a:schemeClr>
          </a:solidFill>
          <a:ln w="15875">
            <a:solidFill>
              <a:schemeClr val="accent1"/>
            </a:solidFill>
          </a:ln>
        </p:spPr>
        <p:txBody>
          <a:bodyPr wrap="square" rtlCol="0">
            <a:spAutoFit/>
          </a:bodyPr>
          <a:lstStyle/>
          <a:p>
            <a:pPr algn="ctr"/>
            <a:r>
              <a:rPr lang="en-US" sz="1400" b="1" i="1" dirty="0">
                <a:solidFill>
                  <a:schemeClr val="bg1"/>
                </a:solidFill>
              </a:rPr>
              <a:t>Attacker Objectives</a:t>
            </a:r>
          </a:p>
          <a:p>
            <a:pPr marL="173038" indent="-173038">
              <a:spcAft>
                <a:spcPts val="200"/>
              </a:spcAft>
              <a:buFont typeface="Arial" panose="020B0604020202020204" pitchFamily="34" charset="0"/>
              <a:buChar char="•"/>
            </a:pPr>
            <a:r>
              <a:rPr lang="en-US" sz="1400" b="1" i="1" dirty="0">
                <a:solidFill>
                  <a:schemeClr val="bg1"/>
                </a:solidFill>
              </a:rPr>
              <a:t>Primary attack (e.g. disconnect power) </a:t>
            </a:r>
          </a:p>
          <a:p>
            <a:pPr marL="173038" indent="-173038">
              <a:spcAft>
                <a:spcPts val="200"/>
              </a:spcAft>
              <a:buFont typeface="Arial" panose="020B0604020202020204" pitchFamily="34" charset="0"/>
              <a:buChar char="•"/>
            </a:pPr>
            <a:r>
              <a:rPr lang="en-US" sz="1400" b="1" i="1" dirty="0">
                <a:solidFill>
                  <a:schemeClr val="bg1"/>
                </a:solidFill>
              </a:rPr>
              <a:t>Supporting attack (e.g. UPS disconnect) </a:t>
            </a:r>
          </a:p>
          <a:p>
            <a:pPr marL="173038" indent="-173038">
              <a:spcAft>
                <a:spcPts val="200"/>
              </a:spcAft>
              <a:buFont typeface="Arial" panose="020B0604020202020204" pitchFamily="34" charset="0"/>
              <a:buChar char="•"/>
            </a:pPr>
            <a:r>
              <a:rPr lang="en-US" sz="1400" b="1" i="1" dirty="0">
                <a:solidFill>
                  <a:schemeClr val="bg1"/>
                </a:solidFill>
              </a:rPr>
              <a:t>Establish remote access/exfiltration point</a:t>
            </a:r>
          </a:p>
          <a:p>
            <a:pPr marL="173038" indent="-173038">
              <a:spcAft>
                <a:spcPts val="200"/>
              </a:spcAft>
              <a:buFont typeface="Arial" panose="020B0604020202020204" pitchFamily="34" charset="0"/>
              <a:buChar char="•"/>
            </a:pPr>
            <a:r>
              <a:rPr lang="en-US" sz="1400" b="1" i="1" dirty="0">
                <a:solidFill>
                  <a:schemeClr val="bg1"/>
                </a:solidFill>
              </a:rPr>
              <a:t>Loss of View/Control</a:t>
            </a:r>
          </a:p>
          <a:p>
            <a:pPr marL="173038" indent="-173038">
              <a:spcAft>
                <a:spcPts val="200"/>
              </a:spcAft>
              <a:buFont typeface="Arial" panose="020B0604020202020204" pitchFamily="34" charset="0"/>
              <a:buChar char="•"/>
            </a:pPr>
            <a:r>
              <a:rPr lang="en-US" sz="1400" b="1" i="1" dirty="0">
                <a:solidFill>
                  <a:schemeClr val="bg1"/>
                </a:solidFill>
              </a:rPr>
              <a:t>Manipulation of View/Control</a:t>
            </a:r>
          </a:p>
        </p:txBody>
      </p:sp>
      <p:sp>
        <p:nvSpPr>
          <p:cNvPr id="13" name="Footer Placeholder 3">
            <a:extLst>
              <a:ext uri="{FF2B5EF4-FFF2-40B4-BE49-F238E27FC236}">
                <a16:creationId xmlns:a16="http://schemas.microsoft.com/office/drawing/2014/main" id="{76B1E48D-1354-495A-97C0-CC46170A2245}"/>
              </a:ext>
            </a:extLst>
          </p:cNvPr>
          <p:cNvSpPr>
            <a:spLocks noGrp="1"/>
          </p:cNvSpPr>
          <p:nvPr>
            <p:ph type="ftr" sz="quarter" idx="11"/>
          </p:nvPr>
        </p:nvSpPr>
        <p:spPr>
          <a:xfrm>
            <a:off x="6248400" y="4812506"/>
            <a:ext cx="2895600" cy="273844"/>
          </a:xfrm>
        </p:spPr>
        <p:txBody>
          <a:bodyPr/>
          <a:lstStyle/>
          <a:p>
            <a:r>
              <a:rPr lang="en-US" dirty="0"/>
              <a:t>© 2019 Eaton. All Rights Reserved</a:t>
            </a:r>
          </a:p>
        </p:txBody>
      </p:sp>
      <p:sp>
        <p:nvSpPr>
          <p:cNvPr id="19" name="TextBox 18">
            <a:extLst>
              <a:ext uri="{FF2B5EF4-FFF2-40B4-BE49-F238E27FC236}">
                <a16:creationId xmlns:a16="http://schemas.microsoft.com/office/drawing/2014/main" id="{75CAAEF7-255A-4DE1-92FB-88C97A8AD340}"/>
              </a:ext>
            </a:extLst>
          </p:cNvPr>
          <p:cNvSpPr txBox="1"/>
          <p:nvPr/>
        </p:nvSpPr>
        <p:spPr>
          <a:xfrm>
            <a:off x="152401" y="2041952"/>
            <a:ext cx="4419600" cy="830997"/>
          </a:xfrm>
          <a:prstGeom prst="rect">
            <a:avLst/>
          </a:prstGeom>
          <a:noFill/>
          <a:ln w="15875">
            <a:solidFill>
              <a:schemeClr val="accent1"/>
            </a:solidFill>
          </a:ln>
        </p:spPr>
        <p:txBody>
          <a:bodyPr wrap="square" rtlCol="0">
            <a:spAutoFit/>
          </a:bodyPr>
          <a:lstStyle/>
          <a:p>
            <a:r>
              <a:rPr lang="en-US" sz="1600" b="1" i="1" dirty="0"/>
              <a:t>Attack Surface: </a:t>
            </a:r>
            <a:r>
              <a:rPr lang="en-US" sz="1600" dirty="0"/>
              <a:t>Sum of the points where an attacker can interact with the system (input, output, manipulate control, elevate privilege, etc.)</a:t>
            </a:r>
          </a:p>
        </p:txBody>
      </p:sp>
      <p:pic>
        <p:nvPicPr>
          <p:cNvPr id="2" name="Picture 1"/>
          <p:cNvPicPr>
            <a:picLocks noChangeAspect="1"/>
          </p:cNvPicPr>
          <p:nvPr/>
        </p:nvPicPr>
        <p:blipFill>
          <a:blip r:embed="rId3"/>
          <a:stretch>
            <a:fillRect/>
          </a:stretch>
        </p:blipFill>
        <p:spPr>
          <a:xfrm>
            <a:off x="4832725" y="943845"/>
            <a:ext cx="3886200" cy="3796581"/>
          </a:xfrm>
          <a:prstGeom prst="rect">
            <a:avLst/>
          </a:prstGeom>
        </p:spPr>
      </p:pic>
    </p:spTree>
    <p:extLst>
      <p:ext uri="{BB962C8B-B14F-4D97-AF65-F5344CB8AC3E}">
        <p14:creationId xmlns:p14="http://schemas.microsoft.com/office/powerpoint/2010/main" val="91031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D2DF38F-BD91-468D-BF54-A72C428D680C}"/>
              </a:ext>
            </a:extLst>
          </p:cNvPr>
          <p:cNvSpPr>
            <a:spLocks noGrp="1"/>
          </p:cNvSpPr>
          <p:nvPr>
            <p:ph type="title"/>
          </p:nvPr>
        </p:nvSpPr>
        <p:spPr>
          <a:xfrm>
            <a:off x="914400" y="209550"/>
            <a:ext cx="7976784" cy="381000"/>
          </a:xfrm>
        </p:spPr>
        <p:txBody>
          <a:bodyPr>
            <a:normAutofit fontScale="90000"/>
          </a:bodyPr>
          <a:lstStyle/>
          <a:p>
            <a:r>
              <a:rPr lang="en-US" dirty="0"/>
              <a:t>Healthcare Facility OT Lacks Direct Cybersecurity Standards</a:t>
            </a:r>
          </a:p>
        </p:txBody>
      </p:sp>
      <p:sp>
        <p:nvSpPr>
          <p:cNvPr id="10" name="Slide Number Placeholder 4">
            <a:extLst>
              <a:ext uri="{FF2B5EF4-FFF2-40B4-BE49-F238E27FC236}">
                <a16:creationId xmlns:a16="http://schemas.microsoft.com/office/drawing/2014/main" id="{048870AE-E7E1-4961-BCB9-C831AA0A0F8B}"/>
              </a:ext>
            </a:extLst>
          </p:cNvPr>
          <p:cNvSpPr>
            <a:spLocks noGrp="1"/>
          </p:cNvSpPr>
          <p:nvPr>
            <p:ph type="sldNum" sz="quarter" idx="12"/>
          </p:nvPr>
        </p:nvSpPr>
        <p:spPr>
          <a:xfrm>
            <a:off x="7010400" y="263128"/>
            <a:ext cx="1706880" cy="273844"/>
          </a:xfrm>
        </p:spPr>
        <p:txBody>
          <a:bodyPr/>
          <a:lstStyle/>
          <a:p>
            <a:pPr defTabSz="914378">
              <a:defRPr/>
            </a:pPr>
            <a:fld id="{B5530716-36E6-40F8-9830-ED96CA7196A9}" type="slidenum">
              <a:rPr lang="en-US"/>
              <a:pPr defTabSz="914378">
                <a:defRPr/>
              </a:pPr>
              <a:t>6</a:t>
            </a:fld>
            <a:endParaRPr lang="en-US" dirty="0"/>
          </a:p>
        </p:txBody>
      </p:sp>
      <p:sp>
        <p:nvSpPr>
          <p:cNvPr id="14" name="Footer Placeholder 3">
            <a:extLst>
              <a:ext uri="{FF2B5EF4-FFF2-40B4-BE49-F238E27FC236}">
                <a16:creationId xmlns:a16="http://schemas.microsoft.com/office/drawing/2014/main" id="{6B3F447A-F1ED-4D8C-B1B1-F75EC85DE5A2}"/>
              </a:ext>
            </a:extLst>
          </p:cNvPr>
          <p:cNvSpPr>
            <a:spLocks noGrp="1"/>
          </p:cNvSpPr>
          <p:nvPr>
            <p:ph type="ftr" sz="quarter" idx="11"/>
          </p:nvPr>
        </p:nvSpPr>
        <p:spPr>
          <a:xfrm>
            <a:off x="5867400" y="4743450"/>
            <a:ext cx="2895600" cy="273844"/>
          </a:xfrm>
        </p:spPr>
        <p:txBody>
          <a:bodyPr/>
          <a:lstStyle/>
          <a:p>
            <a:r>
              <a:rPr lang="en-US" dirty="0"/>
              <a:t>© 2019 Eaton. All Rights Reserved</a:t>
            </a:r>
          </a:p>
        </p:txBody>
      </p:sp>
      <p:sp>
        <p:nvSpPr>
          <p:cNvPr id="18" name="Rectangle 17">
            <a:extLst>
              <a:ext uri="{FF2B5EF4-FFF2-40B4-BE49-F238E27FC236}">
                <a16:creationId xmlns:a16="http://schemas.microsoft.com/office/drawing/2014/main" id="{9BDCE671-CEBA-4171-A49A-043E5D97813C}"/>
              </a:ext>
            </a:extLst>
          </p:cNvPr>
          <p:cNvSpPr/>
          <p:nvPr/>
        </p:nvSpPr>
        <p:spPr>
          <a:xfrm>
            <a:off x="76199" y="4120242"/>
            <a:ext cx="8986319" cy="584775"/>
          </a:xfrm>
          <a:prstGeom prst="rect">
            <a:avLst/>
          </a:prstGeom>
          <a:solidFill>
            <a:schemeClr val="accent1"/>
          </a:solidFill>
        </p:spPr>
        <p:txBody>
          <a:bodyPr wrap="square">
            <a:spAutoFit/>
          </a:bodyPr>
          <a:lstStyle/>
          <a:p>
            <a:pPr marL="0" lvl="1"/>
            <a:r>
              <a:rPr lang="en-US" sz="1600" b="1" i="1" dirty="0">
                <a:solidFill>
                  <a:schemeClr val="bg1"/>
                </a:solidFill>
              </a:rPr>
              <a:t>Additional action is needed to protect patients and staff from cybersecurity threats - there is not one size fits all certification or standard!</a:t>
            </a:r>
          </a:p>
        </p:txBody>
      </p:sp>
      <p:grpSp>
        <p:nvGrpSpPr>
          <p:cNvPr id="5" name="Group 4">
            <a:extLst>
              <a:ext uri="{FF2B5EF4-FFF2-40B4-BE49-F238E27FC236}">
                <a16:creationId xmlns:a16="http://schemas.microsoft.com/office/drawing/2014/main" id="{C391ED82-2621-4578-BC9E-C714D6D3B1D4}"/>
              </a:ext>
            </a:extLst>
          </p:cNvPr>
          <p:cNvGrpSpPr/>
          <p:nvPr/>
        </p:nvGrpSpPr>
        <p:grpSpPr>
          <a:xfrm>
            <a:off x="76199" y="770870"/>
            <a:ext cx="8986319" cy="717216"/>
            <a:chOff x="76199" y="770870"/>
            <a:chExt cx="8986319" cy="717216"/>
          </a:xfrm>
        </p:grpSpPr>
        <p:sp>
          <p:nvSpPr>
            <p:cNvPr id="9" name="Rectangle 8">
              <a:extLst>
                <a:ext uri="{FF2B5EF4-FFF2-40B4-BE49-F238E27FC236}">
                  <a16:creationId xmlns:a16="http://schemas.microsoft.com/office/drawing/2014/main" id="{F854C76D-1A75-4200-8BE0-04050BED8676}"/>
                </a:ext>
              </a:extLst>
            </p:cNvPr>
            <p:cNvSpPr/>
            <p:nvPr/>
          </p:nvSpPr>
          <p:spPr>
            <a:xfrm>
              <a:off x="76199" y="770870"/>
              <a:ext cx="8986319" cy="717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B47C45F-630D-4C00-9C4F-9AA05B995A50}"/>
                </a:ext>
              </a:extLst>
            </p:cNvPr>
            <p:cNvSpPr/>
            <p:nvPr/>
          </p:nvSpPr>
          <p:spPr>
            <a:xfrm>
              <a:off x="1279109" y="770870"/>
              <a:ext cx="7754485" cy="65367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i="1" dirty="0">
                  <a:solidFill>
                    <a:schemeClr val="tx1"/>
                  </a:solidFill>
                </a:rPr>
                <a:t>Health Insurance Portability and Accountability Act (HIPAA)</a:t>
              </a:r>
            </a:p>
            <a:p>
              <a:r>
                <a:rPr lang="en-US" sz="1400" dirty="0">
                  <a:solidFill>
                    <a:schemeClr val="tx1"/>
                  </a:solidFill>
                </a:rPr>
                <a:t>Privacy Rule and Security Rule  govern Protected Health Information (PHI) electronic Protected Health Information (ePHI)</a:t>
              </a:r>
            </a:p>
          </p:txBody>
        </p:sp>
        <p:pic>
          <p:nvPicPr>
            <p:cNvPr id="13" name="Picture 12">
              <a:extLst>
                <a:ext uri="{FF2B5EF4-FFF2-40B4-BE49-F238E27FC236}">
                  <a16:creationId xmlns:a16="http://schemas.microsoft.com/office/drawing/2014/main" id="{018C35DE-2ABD-4049-8BBE-D785CF8306BB}"/>
                </a:ext>
              </a:extLst>
            </p:cNvPr>
            <p:cNvPicPr>
              <a:picLocks noChangeAspect="1"/>
            </p:cNvPicPr>
            <p:nvPr/>
          </p:nvPicPr>
          <p:blipFill>
            <a:blip r:embed="rId3"/>
            <a:stretch>
              <a:fillRect/>
            </a:stretch>
          </p:blipFill>
          <p:spPr>
            <a:xfrm>
              <a:off x="95404" y="879195"/>
              <a:ext cx="956789" cy="501275"/>
            </a:xfrm>
            <a:prstGeom prst="rect">
              <a:avLst/>
            </a:prstGeom>
          </p:spPr>
        </p:pic>
      </p:grpSp>
      <p:grpSp>
        <p:nvGrpSpPr>
          <p:cNvPr id="6" name="Group 5">
            <a:extLst>
              <a:ext uri="{FF2B5EF4-FFF2-40B4-BE49-F238E27FC236}">
                <a16:creationId xmlns:a16="http://schemas.microsoft.com/office/drawing/2014/main" id="{8BC9044B-65FC-4F60-B340-3568F1B18B47}"/>
              </a:ext>
            </a:extLst>
          </p:cNvPr>
          <p:cNvGrpSpPr/>
          <p:nvPr/>
        </p:nvGrpSpPr>
        <p:grpSpPr>
          <a:xfrm>
            <a:off x="76199" y="1537822"/>
            <a:ext cx="8986319" cy="681458"/>
            <a:chOff x="76199" y="1532870"/>
            <a:chExt cx="8986319" cy="681458"/>
          </a:xfrm>
        </p:grpSpPr>
        <p:sp>
          <p:nvSpPr>
            <p:cNvPr id="3" name="Rectangle 2">
              <a:extLst>
                <a:ext uri="{FF2B5EF4-FFF2-40B4-BE49-F238E27FC236}">
                  <a16:creationId xmlns:a16="http://schemas.microsoft.com/office/drawing/2014/main" id="{B2E9B310-D349-475F-A435-DE4C3C2C0304}"/>
                </a:ext>
              </a:extLst>
            </p:cNvPr>
            <p:cNvSpPr/>
            <p:nvPr/>
          </p:nvSpPr>
          <p:spPr>
            <a:xfrm>
              <a:off x="1279110" y="1758549"/>
              <a:ext cx="7712489" cy="272684"/>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i="1" dirty="0">
                  <a:solidFill>
                    <a:schemeClr val="tx1"/>
                  </a:solidFill>
                </a:rPr>
                <a:t>NFPA 99: Health Care Facilities Code </a:t>
              </a:r>
              <a:r>
                <a:rPr lang="en-US" sz="1400" dirty="0">
                  <a:solidFill>
                    <a:schemeClr val="tx1"/>
                  </a:solidFill>
                </a:rPr>
                <a:t>provides risk-based approach to facility </a:t>
              </a:r>
              <a:r>
                <a:rPr lang="en-US" sz="1400" b="1" i="1" dirty="0">
                  <a:solidFill>
                    <a:schemeClr val="tx1"/>
                  </a:solidFill>
                </a:rPr>
                <a:t>Safety</a:t>
              </a:r>
              <a:r>
                <a:rPr lang="en-US" sz="1400" dirty="0">
                  <a:solidFill>
                    <a:schemeClr val="tx1"/>
                  </a:solidFill>
                </a:rPr>
                <a:t> and </a:t>
              </a:r>
              <a:r>
                <a:rPr lang="en-US" sz="1400" b="1" i="1" dirty="0">
                  <a:solidFill>
                    <a:schemeClr val="tx1"/>
                  </a:solidFill>
                </a:rPr>
                <a:t>Availability. </a:t>
              </a:r>
              <a:endParaRPr lang="en-US" sz="1400" dirty="0">
                <a:solidFill>
                  <a:schemeClr val="tx1"/>
                </a:solidFill>
              </a:endParaRPr>
            </a:p>
          </p:txBody>
        </p:sp>
        <p:pic>
          <p:nvPicPr>
            <p:cNvPr id="20" name="Picture 19">
              <a:extLst>
                <a:ext uri="{FF2B5EF4-FFF2-40B4-BE49-F238E27FC236}">
                  <a16:creationId xmlns:a16="http://schemas.microsoft.com/office/drawing/2014/main" id="{22271C93-4D99-4439-8D97-42D8E13E0404}"/>
                </a:ext>
              </a:extLst>
            </p:cNvPr>
            <p:cNvPicPr>
              <a:picLocks noChangeAspect="1"/>
            </p:cNvPicPr>
            <p:nvPr/>
          </p:nvPicPr>
          <p:blipFill>
            <a:blip r:embed="rId4"/>
            <a:stretch>
              <a:fillRect/>
            </a:stretch>
          </p:blipFill>
          <p:spPr>
            <a:xfrm>
              <a:off x="228600" y="1575454"/>
              <a:ext cx="600155" cy="638874"/>
            </a:xfrm>
            <a:prstGeom prst="rect">
              <a:avLst/>
            </a:prstGeom>
          </p:spPr>
        </p:pic>
        <p:sp>
          <p:nvSpPr>
            <p:cNvPr id="21" name="Rectangle 20">
              <a:extLst>
                <a:ext uri="{FF2B5EF4-FFF2-40B4-BE49-F238E27FC236}">
                  <a16:creationId xmlns:a16="http://schemas.microsoft.com/office/drawing/2014/main" id="{F259F094-FCE5-4C61-9486-A1389607187B}"/>
                </a:ext>
              </a:extLst>
            </p:cNvPr>
            <p:cNvSpPr/>
            <p:nvPr/>
          </p:nvSpPr>
          <p:spPr>
            <a:xfrm>
              <a:off x="76199" y="1532870"/>
              <a:ext cx="8986319" cy="6814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27802B4F-84DA-4360-81A3-4D507C40A742}"/>
              </a:ext>
            </a:extLst>
          </p:cNvPr>
          <p:cNvGrpSpPr/>
          <p:nvPr/>
        </p:nvGrpSpPr>
        <p:grpSpPr>
          <a:xfrm>
            <a:off x="76200" y="2269016"/>
            <a:ext cx="8986319" cy="717216"/>
            <a:chOff x="76200" y="2317984"/>
            <a:chExt cx="8986319" cy="717216"/>
          </a:xfrm>
        </p:grpSpPr>
        <p:sp>
          <p:nvSpPr>
            <p:cNvPr id="23" name="Rectangle 22">
              <a:extLst>
                <a:ext uri="{FF2B5EF4-FFF2-40B4-BE49-F238E27FC236}">
                  <a16:creationId xmlns:a16="http://schemas.microsoft.com/office/drawing/2014/main" id="{4C587180-DF6B-465B-AD3F-5A3914FF0860}"/>
                </a:ext>
              </a:extLst>
            </p:cNvPr>
            <p:cNvSpPr/>
            <p:nvPr/>
          </p:nvSpPr>
          <p:spPr>
            <a:xfrm>
              <a:off x="1279111" y="2547538"/>
              <a:ext cx="7483891" cy="258108"/>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i="1" dirty="0">
                  <a:solidFill>
                    <a:schemeClr val="tx1"/>
                  </a:solidFill>
                </a:rPr>
                <a:t>U.S. FDA </a:t>
              </a:r>
              <a:r>
                <a:rPr lang="en-US" sz="1400" dirty="0">
                  <a:solidFill>
                    <a:schemeClr val="tx1"/>
                  </a:solidFill>
                </a:rPr>
                <a:t>issues pre-market and post-market guidance and approval for medical devices</a:t>
              </a:r>
            </a:p>
          </p:txBody>
        </p:sp>
        <p:sp>
          <p:nvSpPr>
            <p:cNvPr id="25" name="Rectangle 24">
              <a:extLst>
                <a:ext uri="{FF2B5EF4-FFF2-40B4-BE49-F238E27FC236}">
                  <a16:creationId xmlns:a16="http://schemas.microsoft.com/office/drawing/2014/main" id="{CF01E50A-3F69-4318-978C-99725D6A80D7}"/>
                </a:ext>
              </a:extLst>
            </p:cNvPr>
            <p:cNvSpPr/>
            <p:nvPr/>
          </p:nvSpPr>
          <p:spPr>
            <a:xfrm>
              <a:off x="76200" y="2317984"/>
              <a:ext cx="8986319" cy="717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6" name="Picture 25">
              <a:extLst>
                <a:ext uri="{FF2B5EF4-FFF2-40B4-BE49-F238E27FC236}">
                  <a16:creationId xmlns:a16="http://schemas.microsoft.com/office/drawing/2014/main" id="{4F8C8D06-0402-4025-B78F-C3EABAE84849}"/>
                </a:ext>
              </a:extLst>
            </p:cNvPr>
            <p:cNvPicPr>
              <a:picLocks noChangeAspect="1"/>
            </p:cNvPicPr>
            <p:nvPr/>
          </p:nvPicPr>
          <p:blipFill>
            <a:blip r:embed="rId5"/>
            <a:stretch>
              <a:fillRect/>
            </a:stretch>
          </p:blipFill>
          <p:spPr>
            <a:xfrm>
              <a:off x="95404" y="2390372"/>
              <a:ext cx="1183707" cy="572441"/>
            </a:xfrm>
            <a:prstGeom prst="rect">
              <a:avLst/>
            </a:prstGeom>
          </p:spPr>
        </p:pic>
      </p:grpSp>
      <p:grpSp>
        <p:nvGrpSpPr>
          <p:cNvPr id="4" name="Group 3">
            <a:extLst>
              <a:ext uri="{FF2B5EF4-FFF2-40B4-BE49-F238E27FC236}">
                <a16:creationId xmlns:a16="http://schemas.microsoft.com/office/drawing/2014/main" id="{3A52CFB5-6EFE-40C6-A11D-AC84D57E3450}"/>
              </a:ext>
            </a:extLst>
          </p:cNvPr>
          <p:cNvGrpSpPr/>
          <p:nvPr/>
        </p:nvGrpSpPr>
        <p:grpSpPr>
          <a:xfrm>
            <a:off x="76200" y="3035968"/>
            <a:ext cx="8986319" cy="1034538"/>
            <a:chOff x="76200" y="3061212"/>
            <a:chExt cx="8986319" cy="1034538"/>
          </a:xfrm>
        </p:grpSpPr>
        <p:sp>
          <p:nvSpPr>
            <p:cNvPr id="22" name="Rectangle 21">
              <a:extLst>
                <a:ext uri="{FF2B5EF4-FFF2-40B4-BE49-F238E27FC236}">
                  <a16:creationId xmlns:a16="http://schemas.microsoft.com/office/drawing/2014/main" id="{4188E1FF-35F0-4935-AB12-6FA682E0E3AF}"/>
                </a:ext>
              </a:extLst>
            </p:cNvPr>
            <p:cNvSpPr/>
            <p:nvPr/>
          </p:nvSpPr>
          <p:spPr>
            <a:xfrm>
              <a:off x="2514600" y="3305797"/>
              <a:ext cx="6530898" cy="272684"/>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i="1" dirty="0">
                  <a:solidFill>
                    <a:schemeClr val="tx1"/>
                  </a:solidFill>
                </a:rPr>
                <a:t>OT focused industry standards and best practices exist that give specific consideration to availability and real-time needs</a:t>
              </a:r>
            </a:p>
            <a:p>
              <a:endParaRPr lang="en-US" sz="1400" b="1" i="1" dirty="0">
                <a:solidFill>
                  <a:schemeClr val="tx1"/>
                </a:solidFill>
              </a:endParaRPr>
            </a:p>
          </p:txBody>
        </p:sp>
        <p:sp>
          <p:nvSpPr>
            <p:cNvPr id="30" name="Rectangle 29">
              <a:extLst>
                <a:ext uri="{FF2B5EF4-FFF2-40B4-BE49-F238E27FC236}">
                  <a16:creationId xmlns:a16="http://schemas.microsoft.com/office/drawing/2014/main" id="{A4294E95-6DC1-4D9F-9D3A-6916113D4A3A}"/>
                </a:ext>
              </a:extLst>
            </p:cNvPr>
            <p:cNvSpPr/>
            <p:nvPr/>
          </p:nvSpPr>
          <p:spPr>
            <a:xfrm>
              <a:off x="76200" y="3061212"/>
              <a:ext cx="8986319" cy="1034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1" name="Content Placeholder 2">
              <a:extLst>
                <a:ext uri="{FF2B5EF4-FFF2-40B4-BE49-F238E27FC236}">
                  <a16:creationId xmlns:a16="http://schemas.microsoft.com/office/drawing/2014/main" id="{15CB5E23-301C-455F-BE25-9FC589DE54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02" y="3141268"/>
              <a:ext cx="1095560" cy="356299"/>
            </a:xfrm>
            <a:prstGeom prst="rect">
              <a:avLst/>
            </a:prstGeom>
          </p:spPr>
        </p:pic>
        <p:pic>
          <p:nvPicPr>
            <p:cNvPr id="32" name="Picture 31">
              <a:extLst>
                <a:ext uri="{FF2B5EF4-FFF2-40B4-BE49-F238E27FC236}">
                  <a16:creationId xmlns:a16="http://schemas.microsoft.com/office/drawing/2014/main" id="{10CE649B-62F2-4FD6-8517-F322CCA4A8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3123209"/>
              <a:ext cx="520070" cy="382718"/>
            </a:xfrm>
            <a:prstGeom prst="rect">
              <a:avLst/>
            </a:prstGeom>
          </p:spPr>
        </p:pic>
        <p:pic>
          <p:nvPicPr>
            <p:cNvPr id="33" name="Picture 32">
              <a:extLst>
                <a:ext uri="{FF2B5EF4-FFF2-40B4-BE49-F238E27FC236}">
                  <a16:creationId xmlns:a16="http://schemas.microsoft.com/office/drawing/2014/main" id="{243F8B45-0B11-4664-8E2D-7D6F0AFAA7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3559575"/>
              <a:ext cx="610795" cy="411695"/>
            </a:xfrm>
            <a:prstGeom prst="rect">
              <a:avLst/>
            </a:prstGeom>
          </p:spPr>
        </p:pic>
        <p:pic>
          <p:nvPicPr>
            <p:cNvPr id="34" name="Picture 5">
              <a:extLst>
                <a:ext uri="{FF2B5EF4-FFF2-40B4-BE49-F238E27FC236}">
                  <a16:creationId xmlns:a16="http://schemas.microsoft.com/office/drawing/2014/main" id="{AAAC7510-1E0E-45F0-B5DE-8F2D6BB660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19200" y="3123209"/>
              <a:ext cx="470013" cy="38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a:extLst>
                <a:ext uri="{FF2B5EF4-FFF2-40B4-BE49-F238E27FC236}">
                  <a16:creationId xmlns:a16="http://schemas.microsoft.com/office/drawing/2014/main" id="{40FB61C1-C918-4038-8474-73DFF8A14C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2600" y="3588552"/>
              <a:ext cx="628410" cy="382718"/>
            </a:xfrm>
            <a:prstGeom prst="rect">
              <a:avLst/>
            </a:prstGeom>
          </p:spPr>
        </p:pic>
        <p:pic>
          <p:nvPicPr>
            <p:cNvPr id="36" name="Picture 2">
              <a:extLst>
                <a:ext uri="{FF2B5EF4-FFF2-40B4-BE49-F238E27FC236}">
                  <a16:creationId xmlns:a16="http://schemas.microsoft.com/office/drawing/2014/main" id="{EB2AF351-8678-4A9E-9EE5-5B5BC7EBAB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479" y="3614458"/>
              <a:ext cx="873921" cy="35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0333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D2DF38F-BD91-468D-BF54-A72C428D680C}"/>
              </a:ext>
            </a:extLst>
          </p:cNvPr>
          <p:cNvSpPr>
            <a:spLocks noGrp="1"/>
          </p:cNvSpPr>
          <p:nvPr>
            <p:ph type="title"/>
          </p:nvPr>
        </p:nvSpPr>
        <p:spPr>
          <a:xfrm>
            <a:off x="938616" y="209550"/>
            <a:ext cx="7976784" cy="381000"/>
          </a:xfrm>
        </p:spPr>
        <p:txBody>
          <a:bodyPr>
            <a:normAutofit fontScale="90000"/>
          </a:bodyPr>
          <a:lstStyle/>
          <a:p>
            <a:r>
              <a:rPr lang="en-US" dirty="0"/>
              <a:t>Healthcare Facility OT: Electrical Infrastructure Overview</a:t>
            </a:r>
          </a:p>
        </p:txBody>
      </p:sp>
      <p:sp>
        <p:nvSpPr>
          <p:cNvPr id="10" name="Slide Number Placeholder 4">
            <a:extLst>
              <a:ext uri="{FF2B5EF4-FFF2-40B4-BE49-F238E27FC236}">
                <a16:creationId xmlns:a16="http://schemas.microsoft.com/office/drawing/2014/main" id="{048870AE-E7E1-4961-BCB9-C831AA0A0F8B}"/>
              </a:ext>
            </a:extLst>
          </p:cNvPr>
          <p:cNvSpPr>
            <a:spLocks noGrp="1"/>
          </p:cNvSpPr>
          <p:nvPr>
            <p:ph type="sldNum" sz="quarter" idx="12"/>
          </p:nvPr>
        </p:nvSpPr>
        <p:spPr>
          <a:xfrm>
            <a:off x="7010400" y="263128"/>
            <a:ext cx="1706880" cy="273844"/>
          </a:xfrm>
        </p:spPr>
        <p:txBody>
          <a:bodyPr/>
          <a:lstStyle/>
          <a:p>
            <a:pPr defTabSz="914378">
              <a:defRPr/>
            </a:pPr>
            <a:fld id="{B5530716-36E6-40F8-9830-ED96CA7196A9}" type="slidenum">
              <a:rPr lang="en-US"/>
              <a:pPr defTabSz="914378">
                <a:defRPr/>
              </a:pPr>
              <a:t>7</a:t>
            </a:fld>
            <a:endParaRPr lang="en-US" dirty="0"/>
          </a:p>
        </p:txBody>
      </p:sp>
      <p:pic>
        <p:nvPicPr>
          <p:cNvPr id="18" name="Picture 17">
            <a:extLst>
              <a:ext uri="{FF2B5EF4-FFF2-40B4-BE49-F238E27FC236}">
                <a16:creationId xmlns:a16="http://schemas.microsoft.com/office/drawing/2014/main" id="{CB431406-327E-40DF-A778-E02BB8E4698B}"/>
              </a:ext>
            </a:extLst>
          </p:cNvPr>
          <p:cNvPicPr>
            <a:picLocks noChangeAspect="1"/>
          </p:cNvPicPr>
          <p:nvPr/>
        </p:nvPicPr>
        <p:blipFill>
          <a:blip r:embed="rId3"/>
          <a:stretch>
            <a:fillRect/>
          </a:stretch>
        </p:blipFill>
        <p:spPr>
          <a:xfrm>
            <a:off x="1765262" y="895350"/>
            <a:ext cx="4266631" cy="3446801"/>
          </a:xfrm>
          <a:prstGeom prst="rect">
            <a:avLst/>
          </a:prstGeom>
        </p:spPr>
      </p:pic>
      <p:grpSp>
        <p:nvGrpSpPr>
          <p:cNvPr id="17" name="Group 16">
            <a:extLst>
              <a:ext uri="{FF2B5EF4-FFF2-40B4-BE49-F238E27FC236}">
                <a16:creationId xmlns:a16="http://schemas.microsoft.com/office/drawing/2014/main" id="{94C6999D-D213-4BAD-B076-5AE3ECE628AB}"/>
              </a:ext>
            </a:extLst>
          </p:cNvPr>
          <p:cNvGrpSpPr/>
          <p:nvPr/>
        </p:nvGrpSpPr>
        <p:grpSpPr>
          <a:xfrm>
            <a:off x="74532" y="1045285"/>
            <a:ext cx="1676600" cy="1602665"/>
            <a:chOff x="74532" y="816685"/>
            <a:chExt cx="1676600" cy="1282546"/>
          </a:xfrm>
        </p:grpSpPr>
        <p:sp>
          <p:nvSpPr>
            <p:cNvPr id="4" name="Rectangle 3">
              <a:extLst>
                <a:ext uri="{FF2B5EF4-FFF2-40B4-BE49-F238E27FC236}">
                  <a16:creationId xmlns:a16="http://schemas.microsoft.com/office/drawing/2014/main" id="{2ED65772-3E3E-4D7F-B960-E6B6EB7AA8A0}"/>
                </a:ext>
              </a:extLst>
            </p:cNvPr>
            <p:cNvSpPr/>
            <p:nvPr/>
          </p:nvSpPr>
          <p:spPr>
            <a:xfrm>
              <a:off x="74532" y="1088185"/>
              <a:ext cx="1676600" cy="1011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0" indent="-176213">
                <a:buFont typeface="Arial" panose="020B0604020202020204" pitchFamily="34" charset="0"/>
                <a:buChar char="•"/>
              </a:pPr>
              <a:r>
                <a:rPr lang="en-US" sz="1200" dirty="0"/>
                <a:t>Protection</a:t>
              </a:r>
            </a:p>
            <a:p>
              <a:pPr marL="176213" lvl="0" indent="-176213">
                <a:buFont typeface="Arial" panose="020B0604020202020204" pitchFamily="34" charset="0"/>
                <a:buChar char="•"/>
              </a:pPr>
              <a:r>
                <a:rPr lang="en-US" sz="1200" dirty="0"/>
                <a:t>Breakers</a:t>
              </a:r>
            </a:p>
            <a:p>
              <a:pPr marL="176213" lvl="0" indent="-176213">
                <a:buFont typeface="Arial" panose="020B0604020202020204" pitchFamily="34" charset="0"/>
                <a:buChar char="•"/>
              </a:pPr>
              <a:r>
                <a:rPr lang="en-US" sz="1200" dirty="0"/>
                <a:t>Relays</a:t>
              </a:r>
            </a:p>
            <a:p>
              <a:pPr marL="176213" lvl="0" indent="-176213">
                <a:buFont typeface="Arial" panose="020B0604020202020204" pitchFamily="34" charset="0"/>
                <a:buChar char="•"/>
              </a:pPr>
              <a:r>
                <a:rPr lang="en-US" sz="1200" dirty="0"/>
                <a:t>Meters</a:t>
              </a:r>
            </a:p>
            <a:p>
              <a:pPr marL="176213" lvl="0" indent="-176213">
                <a:buFont typeface="Arial" panose="020B0604020202020204" pitchFamily="34" charset="0"/>
                <a:buChar char="•"/>
              </a:pPr>
              <a:r>
                <a:rPr lang="en-US" sz="1200" dirty="0"/>
                <a:t>UPS</a:t>
              </a:r>
            </a:p>
            <a:p>
              <a:pPr marL="176213" lvl="0" indent="-176213">
                <a:buFont typeface="Arial" panose="020B0604020202020204" pitchFamily="34" charset="0"/>
                <a:buChar char="•"/>
              </a:pPr>
              <a:r>
                <a:rPr lang="en-US" sz="1200" dirty="0"/>
                <a:t>PLC/Real-Time Controller</a:t>
              </a:r>
            </a:p>
          </p:txBody>
        </p:sp>
        <p:sp>
          <p:nvSpPr>
            <p:cNvPr id="12" name="Rectangle 11">
              <a:extLst>
                <a:ext uri="{FF2B5EF4-FFF2-40B4-BE49-F238E27FC236}">
                  <a16:creationId xmlns:a16="http://schemas.microsoft.com/office/drawing/2014/main" id="{89F86898-0B42-4C29-B3C4-A8C33841C7ED}"/>
                </a:ext>
              </a:extLst>
            </p:cNvPr>
            <p:cNvSpPr/>
            <p:nvPr/>
          </p:nvSpPr>
          <p:spPr>
            <a:xfrm>
              <a:off x="79894" y="816685"/>
              <a:ext cx="1671238" cy="271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i="1" dirty="0"/>
                <a:t>Power System</a:t>
              </a:r>
            </a:p>
          </p:txBody>
        </p:sp>
      </p:grpSp>
      <p:grpSp>
        <p:nvGrpSpPr>
          <p:cNvPr id="20" name="Group 19">
            <a:extLst>
              <a:ext uri="{FF2B5EF4-FFF2-40B4-BE49-F238E27FC236}">
                <a16:creationId xmlns:a16="http://schemas.microsoft.com/office/drawing/2014/main" id="{C52058D6-2BBD-4B6B-8BE8-BD68CA62B670}"/>
              </a:ext>
            </a:extLst>
          </p:cNvPr>
          <p:cNvGrpSpPr/>
          <p:nvPr/>
        </p:nvGrpSpPr>
        <p:grpSpPr>
          <a:xfrm>
            <a:off x="80095" y="2724150"/>
            <a:ext cx="1671038" cy="1514332"/>
            <a:chOff x="80095" y="3150250"/>
            <a:chExt cx="1671038" cy="1073116"/>
          </a:xfrm>
        </p:grpSpPr>
        <p:sp>
          <p:nvSpPr>
            <p:cNvPr id="23" name="Rectangle 22">
              <a:extLst>
                <a:ext uri="{FF2B5EF4-FFF2-40B4-BE49-F238E27FC236}">
                  <a16:creationId xmlns:a16="http://schemas.microsoft.com/office/drawing/2014/main" id="{1CDE6506-4B98-4480-95FB-D2A363EA0FA9}"/>
                </a:ext>
              </a:extLst>
            </p:cNvPr>
            <p:cNvSpPr/>
            <p:nvPr/>
          </p:nvSpPr>
          <p:spPr>
            <a:xfrm>
              <a:off x="80095" y="3421750"/>
              <a:ext cx="1671038" cy="801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Font typeface="Arial" panose="020B0604020202020204" pitchFamily="34" charset="0"/>
                <a:buChar char="•"/>
              </a:pPr>
              <a:r>
                <a:rPr lang="en-US" sz="1200" dirty="0"/>
                <a:t>Network Switches</a:t>
              </a:r>
            </a:p>
            <a:p>
              <a:pPr marL="176213" indent="-176213">
                <a:buFont typeface="Arial" panose="020B0604020202020204" pitchFamily="34" charset="0"/>
                <a:buChar char="•"/>
              </a:pPr>
              <a:r>
                <a:rPr lang="en-US" sz="1200" dirty="0"/>
                <a:t>Routers</a:t>
              </a:r>
            </a:p>
            <a:p>
              <a:pPr marL="176213" indent="-176213">
                <a:buFont typeface="Arial" panose="020B0604020202020204" pitchFamily="34" charset="0"/>
                <a:buChar char="•"/>
              </a:pPr>
              <a:r>
                <a:rPr lang="en-US" sz="1200" dirty="0"/>
                <a:t>Firewalls</a:t>
              </a:r>
            </a:p>
            <a:p>
              <a:pPr marL="176213" indent="-176213">
                <a:buFont typeface="Arial" panose="020B0604020202020204" pitchFamily="34" charset="0"/>
                <a:buChar char="•"/>
              </a:pPr>
              <a:r>
                <a:rPr lang="en-US" sz="1200" dirty="0"/>
                <a:t>Comm Gateways</a:t>
              </a:r>
            </a:p>
            <a:p>
              <a:pPr marL="176213" indent="-176213">
                <a:buFont typeface="Arial" panose="020B0604020202020204" pitchFamily="34" charset="0"/>
                <a:buChar char="•"/>
              </a:pPr>
              <a:r>
                <a:rPr lang="en-US" sz="1200" dirty="0"/>
                <a:t>HMI</a:t>
              </a:r>
            </a:p>
            <a:p>
              <a:pPr marL="176213" indent="-176213">
                <a:buFont typeface="Arial" panose="020B0604020202020204" pitchFamily="34" charset="0"/>
                <a:buChar char="•"/>
              </a:pPr>
              <a:r>
                <a:rPr lang="en-US" sz="1200" dirty="0"/>
                <a:t>Server</a:t>
              </a:r>
            </a:p>
          </p:txBody>
        </p:sp>
        <p:sp>
          <p:nvSpPr>
            <p:cNvPr id="13" name="Rectangle 12">
              <a:extLst>
                <a:ext uri="{FF2B5EF4-FFF2-40B4-BE49-F238E27FC236}">
                  <a16:creationId xmlns:a16="http://schemas.microsoft.com/office/drawing/2014/main" id="{562326E8-12D1-4D46-86A5-7AF981A85B3D}"/>
                </a:ext>
              </a:extLst>
            </p:cNvPr>
            <p:cNvSpPr/>
            <p:nvPr/>
          </p:nvSpPr>
          <p:spPr>
            <a:xfrm>
              <a:off x="80095" y="3150250"/>
              <a:ext cx="1671038" cy="271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t>Automation System</a:t>
              </a:r>
            </a:p>
          </p:txBody>
        </p:sp>
      </p:grpSp>
      <p:grpSp>
        <p:nvGrpSpPr>
          <p:cNvPr id="39" name="Group 38">
            <a:extLst>
              <a:ext uri="{FF2B5EF4-FFF2-40B4-BE49-F238E27FC236}">
                <a16:creationId xmlns:a16="http://schemas.microsoft.com/office/drawing/2014/main" id="{B13800CB-140A-493B-9280-B49A1BFD47E2}"/>
              </a:ext>
            </a:extLst>
          </p:cNvPr>
          <p:cNvGrpSpPr/>
          <p:nvPr/>
        </p:nvGrpSpPr>
        <p:grpSpPr>
          <a:xfrm>
            <a:off x="6031892" y="2472831"/>
            <a:ext cx="3070317" cy="1851519"/>
            <a:chOff x="6043785" y="2179883"/>
            <a:chExt cx="3058424" cy="1743163"/>
          </a:xfrm>
        </p:grpSpPr>
        <p:sp>
          <p:nvSpPr>
            <p:cNvPr id="6" name="Rectangle 5">
              <a:extLst>
                <a:ext uri="{FF2B5EF4-FFF2-40B4-BE49-F238E27FC236}">
                  <a16:creationId xmlns:a16="http://schemas.microsoft.com/office/drawing/2014/main" id="{4D4BF849-0DD5-4D95-AD3E-D61AAA54DD77}"/>
                </a:ext>
              </a:extLst>
            </p:cNvPr>
            <p:cNvSpPr/>
            <p:nvPr/>
          </p:nvSpPr>
          <p:spPr>
            <a:xfrm>
              <a:off x="6043786" y="2179883"/>
              <a:ext cx="3058423" cy="1743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586F1CD-D2C7-4260-92DE-98B4CB77F8F9}"/>
                </a:ext>
              </a:extLst>
            </p:cNvPr>
            <p:cNvSpPr txBox="1"/>
            <p:nvPr/>
          </p:nvSpPr>
          <p:spPr>
            <a:xfrm>
              <a:off x="6043786" y="2192668"/>
              <a:ext cx="3058423" cy="769441"/>
            </a:xfrm>
            <a:prstGeom prst="rect">
              <a:avLst/>
            </a:prstGeom>
            <a:noFill/>
            <a:ln w="12700">
              <a:noFill/>
            </a:ln>
          </p:spPr>
          <p:txBody>
            <a:bodyPr wrap="square" rtlCol="0">
              <a:spAutoFit/>
            </a:bodyPr>
            <a:lstStyle/>
            <a:p>
              <a:r>
                <a:rPr lang="en-US" sz="1100" b="1" i="1" dirty="0"/>
                <a:t>Time-sensitive and critical applications… </a:t>
              </a:r>
              <a:r>
                <a:rPr lang="en-US" sz="1100" i="1" dirty="0"/>
                <a:t>like </a:t>
              </a:r>
              <a:r>
                <a:rPr lang="en-US" sz="1100" b="1" i="1" dirty="0"/>
                <a:t>Transfer Switching</a:t>
              </a:r>
              <a:r>
                <a:rPr lang="en-US" sz="1100" i="1" dirty="0"/>
                <a:t>, require fast response and high availability often leading to the use of specialized controllers to provide </a:t>
              </a:r>
              <a:r>
                <a:rPr lang="en-US" sz="1100" b="1" i="1" dirty="0"/>
                <a:t>Hot Standby </a:t>
              </a:r>
              <a:r>
                <a:rPr lang="en-US" sz="1100" i="1" dirty="0"/>
                <a:t>redundancy.</a:t>
              </a:r>
              <a:endParaRPr lang="en-US" sz="1200" i="1" dirty="0"/>
            </a:p>
          </p:txBody>
        </p:sp>
        <p:grpSp>
          <p:nvGrpSpPr>
            <p:cNvPr id="14" name="Group 13">
              <a:extLst>
                <a:ext uri="{FF2B5EF4-FFF2-40B4-BE49-F238E27FC236}">
                  <a16:creationId xmlns:a16="http://schemas.microsoft.com/office/drawing/2014/main" id="{45427F3F-9FDF-4ACA-B142-610F47E179CC}"/>
                </a:ext>
              </a:extLst>
            </p:cNvPr>
            <p:cNvGrpSpPr/>
            <p:nvPr/>
          </p:nvGrpSpPr>
          <p:grpSpPr>
            <a:xfrm>
              <a:off x="6565606" y="2941883"/>
              <a:ext cx="2121195" cy="366001"/>
              <a:chOff x="6400800" y="1696824"/>
              <a:chExt cx="2269647" cy="412103"/>
            </a:xfrm>
          </p:grpSpPr>
          <p:sp>
            <p:nvSpPr>
              <p:cNvPr id="7" name="Rectangle: Rounded Corners 6">
                <a:extLst>
                  <a:ext uri="{FF2B5EF4-FFF2-40B4-BE49-F238E27FC236}">
                    <a16:creationId xmlns:a16="http://schemas.microsoft.com/office/drawing/2014/main" id="{AC6ACEA4-8505-4BBF-96FC-450980652DEC}"/>
                  </a:ext>
                </a:extLst>
              </p:cNvPr>
              <p:cNvSpPr/>
              <p:nvPr/>
            </p:nvSpPr>
            <p:spPr>
              <a:xfrm>
                <a:off x="6400800" y="1696824"/>
                <a:ext cx="762000" cy="412100"/>
              </a:xfrm>
              <a:prstGeom prst="roundRect">
                <a:avLst/>
              </a:prstGeom>
              <a:solidFill>
                <a:schemeClr val="accent2">
                  <a:lumMod val="75000"/>
                </a:schemeClr>
              </a:solidFill>
              <a:ln w="3175">
                <a:solidFill>
                  <a:schemeClr val="accent2">
                    <a:lumMod val="40000"/>
                    <a:lumOff val="60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i="1" dirty="0"/>
                  <a:t>Controller A</a:t>
                </a:r>
              </a:p>
            </p:txBody>
          </p:sp>
          <p:sp>
            <p:nvSpPr>
              <p:cNvPr id="19" name="Rectangle: Rounded Corners 18">
                <a:extLst>
                  <a:ext uri="{FF2B5EF4-FFF2-40B4-BE49-F238E27FC236}">
                    <a16:creationId xmlns:a16="http://schemas.microsoft.com/office/drawing/2014/main" id="{1D80C140-87CA-4A94-BD7A-1069C2CE1B91}"/>
                  </a:ext>
                </a:extLst>
              </p:cNvPr>
              <p:cNvSpPr/>
              <p:nvPr/>
            </p:nvSpPr>
            <p:spPr>
              <a:xfrm>
                <a:off x="7908447" y="1696826"/>
                <a:ext cx="762000" cy="412101"/>
              </a:xfrm>
              <a:prstGeom prst="roundRect">
                <a:avLst/>
              </a:prstGeom>
              <a:solidFill>
                <a:schemeClr val="accent2">
                  <a:lumMod val="75000"/>
                </a:schemeClr>
              </a:solidFill>
              <a:ln w="3175">
                <a:solidFill>
                  <a:schemeClr val="accent2">
                    <a:lumMod val="40000"/>
                    <a:lumOff val="60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i="1" dirty="0"/>
                  <a:t>Controller B</a:t>
                </a:r>
              </a:p>
            </p:txBody>
          </p:sp>
          <p:cxnSp>
            <p:nvCxnSpPr>
              <p:cNvPr id="9" name="Straight Connector 8">
                <a:extLst>
                  <a:ext uri="{FF2B5EF4-FFF2-40B4-BE49-F238E27FC236}">
                    <a16:creationId xmlns:a16="http://schemas.microsoft.com/office/drawing/2014/main" id="{573E9543-69D1-4CE6-8C40-8434A520906C}"/>
                  </a:ext>
                </a:extLst>
              </p:cNvPr>
              <p:cNvCxnSpPr/>
              <p:nvPr/>
            </p:nvCxnSpPr>
            <p:spPr>
              <a:xfrm>
                <a:off x="7162800" y="1902875"/>
                <a:ext cx="745646" cy="0"/>
              </a:xfrm>
              <a:prstGeom prst="line">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D1C4AFB2-4DBD-41FF-BD68-FDBCEB1A1029}"/>
                </a:ext>
              </a:extLst>
            </p:cNvPr>
            <p:cNvSpPr/>
            <p:nvPr/>
          </p:nvSpPr>
          <p:spPr>
            <a:xfrm>
              <a:off x="6043785" y="3322883"/>
              <a:ext cx="3058423" cy="565041"/>
            </a:xfrm>
            <a:prstGeom prst="rect">
              <a:avLst/>
            </a:prstGeom>
          </p:spPr>
          <p:txBody>
            <a:bodyPr wrap="square">
              <a:spAutoFit/>
            </a:bodyPr>
            <a:lstStyle/>
            <a:p>
              <a:r>
                <a:rPr lang="en-US" sz="1100" i="1" dirty="0"/>
                <a:t>Controller A fails over to Controller B that is fully synchronized and can provide no disruption (</a:t>
              </a:r>
              <a:r>
                <a:rPr lang="en-US" sz="1100" b="1" i="1" dirty="0"/>
                <a:t>bump-less transfer</a:t>
              </a:r>
              <a:r>
                <a:rPr lang="en-US" sz="1100" i="1" dirty="0"/>
                <a:t>).</a:t>
              </a:r>
            </a:p>
          </p:txBody>
        </p:sp>
      </p:grpSp>
      <p:grpSp>
        <p:nvGrpSpPr>
          <p:cNvPr id="34" name="Group 33">
            <a:extLst>
              <a:ext uri="{FF2B5EF4-FFF2-40B4-BE49-F238E27FC236}">
                <a16:creationId xmlns:a16="http://schemas.microsoft.com/office/drawing/2014/main" id="{7E262D0D-ACDC-41BC-AF16-AB691F1142CA}"/>
              </a:ext>
            </a:extLst>
          </p:cNvPr>
          <p:cNvGrpSpPr/>
          <p:nvPr/>
        </p:nvGrpSpPr>
        <p:grpSpPr>
          <a:xfrm>
            <a:off x="6046022" y="985282"/>
            <a:ext cx="3056188" cy="1445196"/>
            <a:chOff x="70638" y="833701"/>
            <a:chExt cx="1690256" cy="1019558"/>
          </a:xfrm>
        </p:grpSpPr>
        <p:sp>
          <p:nvSpPr>
            <p:cNvPr id="35" name="Rectangle 34">
              <a:extLst>
                <a:ext uri="{FF2B5EF4-FFF2-40B4-BE49-F238E27FC236}">
                  <a16:creationId xmlns:a16="http://schemas.microsoft.com/office/drawing/2014/main" id="{AB07D795-6590-4F93-AAEC-758E4960C2A7}"/>
                </a:ext>
              </a:extLst>
            </p:cNvPr>
            <p:cNvSpPr/>
            <p:nvPr/>
          </p:nvSpPr>
          <p:spPr>
            <a:xfrm>
              <a:off x="70638" y="1076774"/>
              <a:ext cx="1690256" cy="776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0" indent="-176213">
                <a:buFont typeface="Arial" panose="020B0604020202020204" pitchFamily="34" charset="0"/>
                <a:buChar char="•"/>
              </a:pPr>
              <a:r>
                <a:rPr lang="en-US" sz="1200" dirty="0"/>
                <a:t>Transfer Switching</a:t>
              </a:r>
            </a:p>
            <a:p>
              <a:pPr marL="176213" lvl="0" indent="-176213">
                <a:buFont typeface="Arial" panose="020B0604020202020204" pitchFamily="34" charset="0"/>
                <a:buChar char="•"/>
              </a:pPr>
              <a:r>
                <a:rPr lang="en-US" sz="1200" dirty="0"/>
                <a:t>Generator Paralleling</a:t>
              </a:r>
            </a:p>
            <a:p>
              <a:pPr marL="176213" lvl="0" indent="-176213">
                <a:buFont typeface="Arial" panose="020B0604020202020204" pitchFamily="34" charset="0"/>
                <a:buChar char="•"/>
              </a:pPr>
              <a:r>
                <a:rPr lang="en-US" sz="1200" dirty="0"/>
                <a:t>Generator Control</a:t>
              </a:r>
            </a:p>
            <a:p>
              <a:pPr marL="176213" lvl="0" indent="-176213">
                <a:buFont typeface="Arial" panose="020B0604020202020204" pitchFamily="34" charset="0"/>
                <a:buChar char="•"/>
              </a:pPr>
              <a:r>
                <a:rPr lang="en-US" sz="1200" dirty="0"/>
                <a:t>Ground Fault Protection</a:t>
              </a:r>
            </a:p>
            <a:p>
              <a:pPr marL="176213" lvl="0" indent="-176213">
                <a:buFont typeface="Arial" panose="020B0604020202020204" pitchFamily="34" charset="0"/>
                <a:buChar char="•"/>
              </a:pPr>
              <a:r>
                <a:rPr lang="en-US" sz="1200" dirty="0"/>
                <a:t>Surge Protection</a:t>
              </a:r>
            </a:p>
            <a:p>
              <a:pPr marL="176213" lvl="0" indent="-176213">
                <a:buFont typeface="Arial" panose="020B0604020202020204" pitchFamily="34" charset="0"/>
                <a:buChar char="•"/>
              </a:pPr>
              <a:r>
                <a:rPr lang="en-US" sz="1200" dirty="0"/>
                <a:t>Battery Monitoring</a:t>
              </a:r>
            </a:p>
          </p:txBody>
        </p:sp>
        <p:sp>
          <p:nvSpPr>
            <p:cNvPr id="36" name="Rectangle 35">
              <a:extLst>
                <a:ext uri="{FF2B5EF4-FFF2-40B4-BE49-F238E27FC236}">
                  <a16:creationId xmlns:a16="http://schemas.microsoft.com/office/drawing/2014/main" id="{20B9E422-39DB-4D00-960E-653221F91EE3}"/>
                </a:ext>
              </a:extLst>
            </p:cNvPr>
            <p:cNvSpPr/>
            <p:nvPr/>
          </p:nvSpPr>
          <p:spPr>
            <a:xfrm>
              <a:off x="70638" y="833701"/>
              <a:ext cx="1690256" cy="2430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i="1" dirty="0"/>
                <a:t>Power System Functions</a:t>
              </a:r>
            </a:p>
          </p:txBody>
        </p:sp>
      </p:grpSp>
      <p:sp>
        <p:nvSpPr>
          <p:cNvPr id="24" name="Footer Placeholder 3">
            <a:extLst>
              <a:ext uri="{FF2B5EF4-FFF2-40B4-BE49-F238E27FC236}">
                <a16:creationId xmlns:a16="http://schemas.microsoft.com/office/drawing/2014/main" id="{533D9496-C8A6-41D7-B39A-2420306A6B90}"/>
              </a:ext>
            </a:extLst>
          </p:cNvPr>
          <p:cNvSpPr>
            <a:spLocks noGrp="1"/>
          </p:cNvSpPr>
          <p:nvPr>
            <p:ph type="ftr" sz="quarter" idx="11"/>
          </p:nvPr>
        </p:nvSpPr>
        <p:spPr>
          <a:xfrm>
            <a:off x="5867400" y="4743450"/>
            <a:ext cx="2895600" cy="273844"/>
          </a:xfrm>
        </p:spPr>
        <p:txBody>
          <a:bodyPr/>
          <a:lstStyle/>
          <a:p>
            <a:r>
              <a:rPr lang="en-US" dirty="0"/>
              <a:t>© 2019 Eaton. All Rights Reserved</a:t>
            </a:r>
          </a:p>
        </p:txBody>
      </p:sp>
      <p:sp>
        <p:nvSpPr>
          <p:cNvPr id="2" name="TextBox 1">
            <a:extLst>
              <a:ext uri="{FF2B5EF4-FFF2-40B4-BE49-F238E27FC236}">
                <a16:creationId xmlns:a16="http://schemas.microsoft.com/office/drawing/2014/main" id="{A1126988-454B-44DC-9C82-557C0A5CAED6}"/>
              </a:ext>
            </a:extLst>
          </p:cNvPr>
          <p:cNvSpPr txBox="1"/>
          <p:nvPr/>
        </p:nvSpPr>
        <p:spPr>
          <a:xfrm>
            <a:off x="2209800" y="4472285"/>
            <a:ext cx="6781800" cy="461665"/>
          </a:xfrm>
          <a:prstGeom prst="rect">
            <a:avLst/>
          </a:prstGeom>
          <a:noFill/>
        </p:spPr>
        <p:txBody>
          <a:bodyPr wrap="square" rtlCol="0">
            <a:spAutoFit/>
          </a:bodyPr>
          <a:lstStyle/>
          <a:p>
            <a:r>
              <a:rPr lang="en-US" sz="1200" dirty="0"/>
              <a:t>Electrical infrastructure is part of overall </a:t>
            </a:r>
            <a:r>
              <a:rPr lang="en-US" sz="1200" b="1" i="1" dirty="0"/>
              <a:t>Attack Surface. </a:t>
            </a:r>
            <a:r>
              <a:rPr lang="en-US" sz="1200" dirty="0"/>
              <a:t>Consider other adjacent systems: medical gas, HVAC, lighting, fire and, public address, etc. </a:t>
            </a:r>
          </a:p>
        </p:txBody>
      </p:sp>
    </p:spTree>
    <p:extLst>
      <p:ext uri="{BB962C8B-B14F-4D97-AF65-F5344CB8AC3E}">
        <p14:creationId xmlns:p14="http://schemas.microsoft.com/office/powerpoint/2010/main" val="67182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D2DF38F-BD91-468D-BF54-A72C428D680C}"/>
              </a:ext>
            </a:extLst>
          </p:cNvPr>
          <p:cNvSpPr>
            <a:spLocks noGrp="1"/>
          </p:cNvSpPr>
          <p:nvPr>
            <p:ph type="title"/>
          </p:nvPr>
        </p:nvSpPr>
        <p:spPr>
          <a:xfrm>
            <a:off x="914400" y="209550"/>
            <a:ext cx="7976784" cy="381000"/>
          </a:xfrm>
        </p:spPr>
        <p:txBody>
          <a:bodyPr>
            <a:normAutofit fontScale="90000"/>
          </a:bodyPr>
          <a:lstStyle/>
          <a:p>
            <a:r>
              <a:rPr lang="en-US" dirty="0"/>
              <a:t>Healthcare Facility OT: Cybersecurity Context</a:t>
            </a:r>
          </a:p>
        </p:txBody>
      </p:sp>
      <p:sp>
        <p:nvSpPr>
          <p:cNvPr id="10" name="Slide Number Placeholder 4">
            <a:extLst>
              <a:ext uri="{FF2B5EF4-FFF2-40B4-BE49-F238E27FC236}">
                <a16:creationId xmlns:a16="http://schemas.microsoft.com/office/drawing/2014/main" id="{048870AE-E7E1-4961-BCB9-C831AA0A0F8B}"/>
              </a:ext>
            </a:extLst>
          </p:cNvPr>
          <p:cNvSpPr>
            <a:spLocks noGrp="1"/>
          </p:cNvSpPr>
          <p:nvPr>
            <p:ph type="sldNum" sz="quarter" idx="12"/>
          </p:nvPr>
        </p:nvSpPr>
        <p:spPr>
          <a:xfrm>
            <a:off x="6934200" y="263128"/>
            <a:ext cx="1706880" cy="273844"/>
          </a:xfrm>
        </p:spPr>
        <p:txBody>
          <a:bodyPr/>
          <a:lstStyle/>
          <a:p>
            <a:pPr defTabSz="914378">
              <a:defRPr/>
            </a:pPr>
            <a:fld id="{B5530716-36E6-40F8-9830-ED96CA7196A9}" type="slidenum">
              <a:rPr lang="en-US"/>
              <a:pPr defTabSz="914378">
                <a:defRPr/>
              </a:pPr>
              <a:t>8</a:t>
            </a:fld>
            <a:endParaRPr lang="en-US" dirty="0"/>
          </a:p>
        </p:txBody>
      </p:sp>
      <p:pic>
        <p:nvPicPr>
          <p:cNvPr id="5" name="Picture 4">
            <a:extLst>
              <a:ext uri="{FF2B5EF4-FFF2-40B4-BE49-F238E27FC236}">
                <a16:creationId xmlns:a16="http://schemas.microsoft.com/office/drawing/2014/main" id="{E55D22E3-FD41-4085-8A25-16D8543CEFA1}"/>
              </a:ext>
            </a:extLst>
          </p:cNvPr>
          <p:cNvPicPr>
            <a:picLocks noChangeAspect="1"/>
          </p:cNvPicPr>
          <p:nvPr/>
        </p:nvPicPr>
        <p:blipFill>
          <a:blip r:embed="rId3"/>
          <a:stretch>
            <a:fillRect/>
          </a:stretch>
        </p:blipFill>
        <p:spPr>
          <a:xfrm>
            <a:off x="548538" y="2992041"/>
            <a:ext cx="2651862" cy="1666045"/>
          </a:xfrm>
          <a:prstGeom prst="rect">
            <a:avLst/>
          </a:prstGeom>
        </p:spPr>
      </p:pic>
      <p:pic>
        <p:nvPicPr>
          <p:cNvPr id="6" name="Picture 5">
            <a:extLst>
              <a:ext uri="{FF2B5EF4-FFF2-40B4-BE49-F238E27FC236}">
                <a16:creationId xmlns:a16="http://schemas.microsoft.com/office/drawing/2014/main" id="{BC4921AC-0B97-4540-ACE7-C8888BE722DF}"/>
              </a:ext>
            </a:extLst>
          </p:cNvPr>
          <p:cNvPicPr>
            <a:picLocks noChangeAspect="1"/>
          </p:cNvPicPr>
          <p:nvPr/>
        </p:nvPicPr>
        <p:blipFill>
          <a:blip r:embed="rId4"/>
          <a:stretch>
            <a:fillRect/>
          </a:stretch>
        </p:blipFill>
        <p:spPr>
          <a:xfrm>
            <a:off x="228600" y="1190597"/>
            <a:ext cx="3352800" cy="1762153"/>
          </a:xfrm>
          <a:prstGeom prst="rect">
            <a:avLst/>
          </a:prstGeom>
        </p:spPr>
      </p:pic>
      <p:sp>
        <p:nvSpPr>
          <p:cNvPr id="7" name="Arrow: Right 6">
            <a:extLst>
              <a:ext uri="{FF2B5EF4-FFF2-40B4-BE49-F238E27FC236}">
                <a16:creationId xmlns:a16="http://schemas.microsoft.com/office/drawing/2014/main" id="{F8AC17B5-8DD3-4A02-A08A-B1003B2C31A8}"/>
              </a:ext>
            </a:extLst>
          </p:cNvPr>
          <p:cNvSpPr/>
          <p:nvPr/>
        </p:nvSpPr>
        <p:spPr>
          <a:xfrm>
            <a:off x="3810000" y="2581441"/>
            <a:ext cx="914400" cy="6858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20B6821-0C0D-477A-B41F-A740E19176A0}"/>
              </a:ext>
            </a:extLst>
          </p:cNvPr>
          <p:cNvSpPr txBox="1"/>
          <p:nvPr/>
        </p:nvSpPr>
        <p:spPr>
          <a:xfrm>
            <a:off x="0" y="698898"/>
            <a:ext cx="4410512" cy="523220"/>
          </a:xfrm>
          <a:prstGeom prst="rect">
            <a:avLst/>
          </a:prstGeom>
          <a:noFill/>
        </p:spPr>
        <p:txBody>
          <a:bodyPr wrap="square" rtlCol="0">
            <a:spAutoFit/>
          </a:bodyPr>
          <a:lstStyle/>
          <a:p>
            <a:r>
              <a:rPr lang="en-US" sz="1400" b="1" i="1" dirty="0">
                <a:solidFill>
                  <a:srgbClr val="0070C0"/>
                </a:solidFill>
              </a:rPr>
              <a:t>Electrical infrastructure, physical asset distribution, and monitoring and control requirements…</a:t>
            </a:r>
          </a:p>
        </p:txBody>
      </p:sp>
      <p:sp>
        <p:nvSpPr>
          <p:cNvPr id="21" name="TextBox 20">
            <a:extLst>
              <a:ext uri="{FF2B5EF4-FFF2-40B4-BE49-F238E27FC236}">
                <a16:creationId xmlns:a16="http://schemas.microsoft.com/office/drawing/2014/main" id="{390DC36E-60DD-49BB-AB9B-BA9C6B3686F4}"/>
              </a:ext>
            </a:extLst>
          </p:cNvPr>
          <p:cNvSpPr txBox="1"/>
          <p:nvPr/>
        </p:nvSpPr>
        <p:spPr>
          <a:xfrm>
            <a:off x="4648200" y="742809"/>
            <a:ext cx="4410512" cy="307777"/>
          </a:xfrm>
          <a:prstGeom prst="rect">
            <a:avLst/>
          </a:prstGeom>
          <a:noFill/>
        </p:spPr>
        <p:txBody>
          <a:bodyPr wrap="square" rtlCol="0">
            <a:spAutoFit/>
          </a:bodyPr>
          <a:lstStyle/>
          <a:p>
            <a:r>
              <a:rPr lang="en-US" sz="1400" b="1" i="1" dirty="0">
                <a:solidFill>
                  <a:srgbClr val="0070C0"/>
                </a:solidFill>
              </a:rPr>
              <a:t>Determine the overall architecture and attack surface….</a:t>
            </a:r>
          </a:p>
        </p:txBody>
      </p:sp>
      <p:pic>
        <p:nvPicPr>
          <p:cNvPr id="13" name="Picture 4">
            <a:extLst>
              <a:ext uri="{FF2B5EF4-FFF2-40B4-BE49-F238E27FC236}">
                <a16:creationId xmlns:a16="http://schemas.microsoft.com/office/drawing/2014/main" id="{FFF1DE01-BFD5-4F66-A207-F9380041A2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1435024"/>
            <a:ext cx="3872350" cy="297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3">
            <a:extLst>
              <a:ext uri="{FF2B5EF4-FFF2-40B4-BE49-F238E27FC236}">
                <a16:creationId xmlns:a16="http://schemas.microsoft.com/office/drawing/2014/main" id="{7A773C1A-08A6-41F5-9760-31DCF253B999}"/>
              </a:ext>
            </a:extLst>
          </p:cNvPr>
          <p:cNvSpPr>
            <a:spLocks noGrp="1"/>
          </p:cNvSpPr>
          <p:nvPr>
            <p:ph type="ftr" sz="quarter" idx="11"/>
          </p:nvPr>
        </p:nvSpPr>
        <p:spPr>
          <a:xfrm>
            <a:off x="5867400" y="4743450"/>
            <a:ext cx="2895600" cy="273844"/>
          </a:xfrm>
        </p:spPr>
        <p:txBody>
          <a:bodyPr/>
          <a:lstStyle/>
          <a:p>
            <a:r>
              <a:rPr lang="en-US" dirty="0"/>
              <a:t>© 2019 Eaton. All Rights Reserved</a:t>
            </a:r>
          </a:p>
        </p:txBody>
      </p:sp>
    </p:spTree>
    <p:extLst>
      <p:ext uri="{BB962C8B-B14F-4D97-AF65-F5344CB8AC3E}">
        <p14:creationId xmlns:p14="http://schemas.microsoft.com/office/powerpoint/2010/main" val="6071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D2DF38F-BD91-468D-BF54-A72C428D680C}"/>
              </a:ext>
            </a:extLst>
          </p:cNvPr>
          <p:cNvSpPr>
            <a:spLocks noGrp="1"/>
          </p:cNvSpPr>
          <p:nvPr>
            <p:ph type="title"/>
          </p:nvPr>
        </p:nvSpPr>
        <p:spPr>
          <a:xfrm>
            <a:off x="938616" y="209550"/>
            <a:ext cx="7976784" cy="381000"/>
          </a:xfrm>
        </p:spPr>
        <p:txBody>
          <a:bodyPr>
            <a:normAutofit fontScale="90000"/>
          </a:bodyPr>
          <a:lstStyle/>
          <a:p>
            <a:r>
              <a:rPr lang="en-US" dirty="0"/>
              <a:t>Healthcare Facility OT Characteristics</a:t>
            </a:r>
          </a:p>
        </p:txBody>
      </p:sp>
      <p:sp>
        <p:nvSpPr>
          <p:cNvPr id="10" name="Slide Number Placeholder 4">
            <a:extLst>
              <a:ext uri="{FF2B5EF4-FFF2-40B4-BE49-F238E27FC236}">
                <a16:creationId xmlns:a16="http://schemas.microsoft.com/office/drawing/2014/main" id="{048870AE-E7E1-4961-BCB9-C831AA0A0F8B}"/>
              </a:ext>
            </a:extLst>
          </p:cNvPr>
          <p:cNvSpPr>
            <a:spLocks noGrp="1"/>
          </p:cNvSpPr>
          <p:nvPr>
            <p:ph type="sldNum" sz="quarter" idx="12"/>
          </p:nvPr>
        </p:nvSpPr>
        <p:spPr>
          <a:xfrm>
            <a:off x="7010400" y="263128"/>
            <a:ext cx="1706880" cy="273844"/>
          </a:xfrm>
        </p:spPr>
        <p:txBody>
          <a:bodyPr/>
          <a:lstStyle/>
          <a:p>
            <a:pPr defTabSz="914378">
              <a:defRPr/>
            </a:pPr>
            <a:fld id="{B5530716-36E6-40F8-9830-ED96CA7196A9}" type="slidenum">
              <a:rPr lang="en-US"/>
              <a:pPr defTabSz="914378">
                <a:defRPr/>
              </a:pPr>
              <a:t>9</a:t>
            </a:fld>
            <a:endParaRPr lang="en-US" dirty="0"/>
          </a:p>
        </p:txBody>
      </p:sp>
      <p:grpSp>
        <p:nvGrpSpPr>
          <p:cNvPr id="7" name="Group 6">
            <a:extLst>
              <a:ext uri="{FF2B5EF4-FFF2-40B4-BE49-F238E27FC236}">
                <a16:creationId xmlns:a16="http://schemas.microsoft.com/office/drawing/2014/main" id="{2AFA6900-42F5-4F25-BB97-9A9AF0255932}"/>
              </a:ext>
            </a:extLst>
          </p:cNvPr>
          <p:cNvGrpSpPr/>
          <p:nvPr/>
        </p:nvGrpSpPr>
        <p:grpSpPr>
          <a:xfrm>
            <a:off x="-12700" y="821431"/>
            <a:ext cx="4183185" cy="3174791"/>
            <a:chOff x="4800600" y="768559"/>
            <a:chExt cx="4183185" cy="3174791"/>
          </a:xfrm>
        </p:grpSpPr>
        <p:pic>
          <p:nvPicPr>
            <p:cNvPr id="12" name="Picture 4">
              <a:extLst>
                <a:ext uri="{FF2B5EF4-FFF2-40B4-BE49-F238E27FC236}">
                  <a16:creationId xmlns:a16="http://schemas.microsoft.com/office/drawing/2014/main" id="{EB9D5079-D307-4844-B6F2-9D6A509BED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187" y="768559"/>
              <a:ext cx="4001598" cy="317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a:extLst>
                <a:ext uri="{FF2B5EF4-FFF2-40B4-BE49-F238E27FC236}">
                  <a16:creationId xmlns:a16="http://schemas.microsoft.com/office/drawing/2014/main" id="{D1E9E462-0B20-4F48-A2E7-1EB41F6A1C42}"/>
                </a:ext>
              </a:extLst>
            </p:cNvPr>
            <p:cNvSpPr txBox="1">
              <a:spLocks/>
            </p:cNvSpPr>
            <p:nvPr/>
          </p:nvSpPr>
          <p:spPr bwMode="auto">
            <a:xfrm>
              <a:off x="4800600" y="768559"/>
              <a:ext cx="3014021" cy="229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110000"/>
                </a:lnSpc>
                <a:spcBef>
                  <a:spcPts val="1200"/>
                </a:spcBef>
                <a:spcAft>
                  <a:spcPct val="0"/>
                </a:spcAft>
                <a:buClr>
                  <a:srgbClr val="0067C6"/>
                </a:buClr>
                <a:buChar char="•"/>
                <a:defRPr sz="2000">
                  <a:solidFill>
                    <a:srgbClr val="292929"/>
                  </a:solidFill>
                  <a:latin typeface="Eaton" pitchFamily="50" charset="0"/>
                  <a:ea typeface="+mn-ea"/>
                  <a:cs typeface="+mn-cs"/>
                </a:defRPr>
              </a:lvl1pPr>
              <a:lvl2pPr marL="742950" indent="-285750" algn="l" rtl="0" eaLnBrk="0" fontAlgn="base" hangingPunct="0">
                <a:lnSpc>
                  <a:spcPct val="110000"/>
                </a:lnSpc>
                <a:spcBef>
                  <a:spcPts val="1200"/>
                </a:spcBef>
                <a:spcAft>
                  <a:spcPct val="0"/>
                </a:spcAft>
                <a:buClr>
                  <a:srgbClr val="0067C6"/>
                </a:buClr>
                <a:buChar char="•"/>
                <a:defRPr sz="1800">
                  <a:solidFill>
                    <a:srgbClr val="292929"/>
                  </a:solidFill>
                  <a:latin typeface="Eaton" pitchFamily="50" charset="0"/>
                </a:defRPr>
              </a:lvl2pPr>
              <a:lvl3pPr marL="1143000" indent="-228600" algn="l" rtl="0" eaLnBrk="0" fontAlgn="base" hangingPunct="0">
                <a:lnSpc>
                  <a:spcPct val="110000"/>
                </a:lnSpc>
                <a:spcBef>
                  <a:spcPts val="1200"/>
                </a:spcBef>
                <a:spcAft>
                  <a:spcPct val="0"/>
                </a:spcAft>
                <a:buClr>
                  <a:srgbClr val="0067C6"/>
                </a:buClr>
                <a:buChar char="•"/>
                <a:defRPr sz="1600">
                  <a:solidFill>
                    <a:srgbClr val="292929"/>
                  </a:solidFill>
                  <a:latin typeface="Eaton" pitchFamily="50" charset="0"/>
                </a:defRPr>
              </a:lvl3pPr>
              <a:lvl4pPr marL="1600200" indent="-228600" algn="l" rtl="0" eaLnBrk="0" fontAlgn="base" hangingPunct="0">
                <a:spcBef>
                  <a:spcPts val="1200"/>
                </a:spcBef>
                <a:spcAft>
                  <a:spcPct val="0"/>
                </a:spcAft>
                <a:buClr>
                  <a:srgbClr val="0067C6"/>
                </a:buClr>
                <a:buChar char="•"/>
                <a:defRPr sz="1600">
                  <a:solidFill>
                    <a:srgbClr val="292929"/>
                  </a:solidFill>
                  <a:latin typeface="Eaton" pitchFamily="50" charset="0"/>
                </a:defRPr>
              </a:lvl4pPr>
              <a:lvl5pPr marL="2057400" indent="-228600" algn="l" rtl="0" eaLnBrk="0" fontAlgn="base" hangingPunct="0">
                <a:spcBef>
                  <a:spcPct val="20000"/>
                </a:spcBef>
                <a:spcAft>
                  <a:spcPct val="0"/>
                </a:spcAft>
                <a:buClr>
                  <a:srgbClr val="FFFF00"/>
                </a:buClr>
                <a:buSzPct val="65000"/>
                <a:buFont typeface="Monotype Sorts" pitchFamily="2" charset="2"/>
                <a:buChar char="l"/>
                <a:defRPr sz="1600">
                  <a:solidFill>
                    <a:schemeClr val="bg1"/>
                  </a:solidFill>
                  <a:latin typeface="Eaton" pitchFamily="50" charset="0"/>
                </a:defRPr>
              </a:lvl5pPr>
              <a:lvl6pPr marL="25146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9pPr>
            </a:lstStyle>
            <a:p>
              <a:pPr marL="227013" indent="-227013">
                <a:spcBef>
                  <a:spcPts val="400"/>
                </a:spcBef>
                <a:buClrTx/>
              </a:pPr>
              <a:endParaRPr lang="en-US" sz="1100" kern="0" dirty="0">
                <a:latin typeface="Calibri" panose="020F0502020204030204" pitchFamily="34" charset="0"/>
              </a:endParaRPr>
            </a:p>
          </p:txBody>
        </p:sp>
      </p:grpSp>
      <p:sp>
        <p:nvSpPr>
          <p:cNvPr id="14" name="TextBox 13">
            <a:extLst>
              <a:ext uri="{FF2B5EF4-FFF2-40B4-BE49-F238E27FC236}">
                <a16:creationId xmlns:a16="http://schemas.microsoft.com/office/drawing/2014/main" id="{DC04ED79-BD81-486B-AD0D-D95AF92C7427}"/>
              </a:ext>
            </a:extLst>
          </p:cNvPr>
          <p:cNvSpPr txBox="1"/>
          <p:nvPr/>
        </p:nvSpPr>
        <p:spPr>
          <a:xfrm>
            <a:off x="4470400" y="724296"/>
            <a:ext cx="4673600" cy="2248949"/>
          </a:xfrm>
          <a:prstGeom prst="rect">
            <a:avLst/>
          </a:prstGeom>
          <a:noFill/>
        </p:spPr>
        <p:txBody>
          <a:bodyPr wrap="square" rtlCol="0">
            <a:spAutoFit/>
          </a:bodyPr>
          <a:lstStyle/>
          <a:p>
            <a:pPr marL="171450" indent="-171450">
              <a:spcAft>
                <a:spcPts val="200"/>
              </a:spcAft>
              <a:buClr>
                <a:srgbClr val="00B050"/>
              </a:buClr>
              <a:buSzPct val="125000"/>
              <a:buFont typeface="Wingdings" panose="05000000000000000000" pitchFamily="2" charset="2"/>
              <a:buChar char="ü"/>
            </a:pPr>
            <a:r>
              <a:rPr lang="en-US" sz="1200" b="1" i="1" dirty="0">
                <a:solidFill>
                  <a:srgbClr val="0070C0"/>
                </a:solidFill>
              </a:rPr>
              <a:t>Distributed network of vendor specific and Commercial Off the Shelf (COTS) components</a:t>
            </a:r>
          </a:p>
          <a:p>
            <a:pPr marL="171450" indent="-171450">
              <a:lnSpc>
                <a:spcPct val="150000"/>
              </a:lnSpc>
              <a:spcAft>
                <a:spcPts val="200"/>
              </a:spcAft>
              <a:buClr>
                <a:srgbClr val="00B050"/>
              </a:buClr>
              <a:buSzPct val="125000"/>
              <a:buFont typeface="Wingdings" panose="05000000000000000000" pitchFamily="2" charset="2"/>
              <a:buChar char="ü"/>
            </a:pPr>
            <a:r>
              <a:rPr lang="en-US" sz="1200" b="1" i="1" dirty="0">
                <a:solidFill>
                  <a:srgbClr val="0070C0"/>
                </a:solidFill>
              </a:rPr>
              <a:t>Distributed authority for assets and network (Facilities/OT vs. IT)</a:t>
            </a:r>
          </a:p>
          <a:p>
            <a:pPr marL="171450" indent="-171450">
              <a:lnSpc>
                <a:spcPct val="150000"/>
              </a:lnSpc>
              <a:spcAft>
                <a:spcPts val="200"/>
              </a:spcAft>
              <a:buClr>
                <a:srgbClr val="00B050"/>
              </a:buClr>
              <a:buSzPct val="125000"/>
              <a:buFont typeface="Wingdings" panose="05000000000000000000" pitchFamily="2" charset="2"/>
              <a:buChar char="ü"/>
            </a:pPr>
            <a:r>
              <a:rPr lang="en-US" sz="1200" b="1" i="1" dirty="0">
                <a:solidFill>
                  <a:srgbClr val="0070C0"/>
                </a:solidFill>
              </a:rPr>
              <a:t>Industrial equipment and protocols (e.g. Modbus TCP, BACNet, etc.)</a:t>
            </a:r>
          </a:p>
          <a:p>
            <a:pPr marL="171450" indent="-171450">
              <a:lnSpc>
                <a:spcPct val="150000"/>
              </a:lnSpc>
              <a:spcAft>
                <a:spcPts val="200"/>
              </a:spcAft>
              <a:buClr>
                <a:srgbClr val="00B050"/>
              </a:buClr>
              <a:buSzPct val="125000"/>
              <a:buFont typeface="Wingdings" panose="05000000000000000000" pitchFamily="2" charset="2"/>
              <a:buChar char="ü"/>
            </a:pPr>
            <a:r>
              <a:rPr lang="en-US" sz="1200" b="1" i="1" dirty="0">
                <a:solidFill>
                  <a:srgbClr val="0070C0"/>
                </a:solidFill>
              </a:rPr>
              <a:t>Static, real-time, deterministic traffic/data flows</a:t>
            </a:r>
          </a:p>
          <a:p>
            <a:pPr marL="171450" indent="-171450">
              <a:lnSpc>
                <a:spcPct val="150000"/>
              </a:lnSpc>
              <a:spcAft>
                <a:spcPts val="200"/>
              </a:spcAft>
              <a:buClr>
                <a:srgbClr val="00B050"/>
              </a:buClr>
              <a:buSzPct val="125000"/>
              <a:buFont typeface="Wingdings" panose="05000000000000000000" pitchFamily="2" charset="2"/>
              <a:buChar char="ü"/>
            </a:pPr>
            <a:r>
              <a:rPr lang="en-US" sz="1200" b="1" i="1" dirty="0">
                <a:solidFill>
                  <a:srgbClr val="0070C0"/>
                </a:solidFill>
              </a:rPr>
              <a:t>Patching/updating devices not possible/practical</a:t>
            </a:r>
          </a:p>
          <a:p>
            <a:pPr marL="171450" indent="-171450">
              <a:lnSpc>
                <a:spcPct val="150000"/>
              </a:lnSpc>
              <a:spcAft>
                <a:spcPts val="200"/>
              </a:spcAft>
              <a:buClr>
                <a:srgbClr val="00B050"/>
              </a:buClr>
              <a:buSzPct val="125000"/>
              <a:buFont typeface="Wingdings" panose="05000000000000000000" pitchFamily="2" charset="2"/>
              <a:buChar char="ü"/>
            </a:pPr>
            <a:r>
              <a:rPr lang="en-US" sz="1200" b="1" i="1" dirty="0">
                <a:solidFill>
                  <a:srgbClr val="0070C0"/>
                </a:solidFill>
              </a:rPr>
              <a:t>Remote accessibility (for maintenance and troubleshooting)</a:t>
            </a:r>
          </a:p>
          <a:p>
            <a:pPr marL="171450" indent="-171450">
              <a:lnSpc>
                <a:spcPct val="150000"/>
              </a:lnSpc>
              <a:spcAft>
                <a:spcPts val="200"/>
              </a:spcAft>
              <a:buClr>
                <a:srgbClr val="00B050"/>
              </a:buClr>
              <a:buSzPct val="125000"/>
              <a:buFont typeface="Wingdings" panose="05000000000000000000" pitchFamily="2" charset="2"/>
              <a:buChar char="ü"/>
            </a:pPr>
            <a:r>
              <a:rPr lang="en-US" sz="1200" b="1" i="1" dirty="0">
                <a:solidFill>
                  <a:srgbClr val="0070C0"/>
                </a:solidFill>
              </a:rPr>
              <a:t>Differing security objectives from standard IT:</a:t>
            </a:r>
          </a:p>
        </p:txBody>
      </p:sp>
      <p:grpSp>
        <p:nvGrpSpPr>
          <p:cNvPr id="3" name="Group 2">
            <a:extLst>
              <a:ext uri="{FF2B5EF4-FFF2-40B4-BE49-F238E27FC236}">
                <a16:creationId xmlns:a16="http://schemas.microsoft.com/office/drawing/2014/main" id="{4FEE7AC0-F01C-4FA0-83A8-189F484A31CA}"/>
              </a:ext>
            </a:extLst>
          </p:cNvPr>
          <p:cNvGrpSpPr/>
          <p:nvPr/>
        </p:nvGrpSpPr>
        <p:grpSpPr>
          <a:xfrm>
            <a:off x="4989645" y="2963239"/>
            <a:ext cx="2824226" cy="761757"/>
            <a:chOff x="5334000" y="2800593"/>
            <a:chExt cx="2824227" cy="761757"/>
          </a:xfrm>
        </p:grpSpPr>
        <p:sp>
          <p:nvSpPr>
            <p:cNvPr id="15" name="Content Placeholder 2">
              <a:extLst>
                <a:ext uri="{FF2B5EF4-FFF2-40B4-BE49-F238E27FC236}">
                  <a16:creationId xmlns:a16="http://schemas.microsoft.com/office/drawing/2014/main" id="{980CE75B-6966-434D-AC38-4EF9C45981C9}"/>
                </a:ext>
              </a:extLst>
            </p:cNvPr>
            <p:cNvSpPr txBox="1">
              <a:spLocks/>
            </p:cNvSpPr>
            <p:nvPr/>
          </p:nvSpPr>
          <p:spPr bwMode="auto">
            <a:xfrm>
              <a:off x="5334000" y="2800593"/>
              <a:ext cx="1371600" cy="52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20000"/>
                </a:spcBef>
                <a:spcAft>
                  <a:spcPct val="15000"/>
                </a:spcAft>
                <a:buClr>
                  <a:schemeClr val="bg2"/>
                </a:buClr>
                <a:buSzPct val="60000"/>
                <a:buFont typeface="Wingdings" pitchFamily="2" charset="2"/>
                <a:buChar char="l"/>
                <a:defRPr sz="2800">
                  <a:solidFill>
                    <a:srgbClr val="000000"/>
                  </a:solidFill>
                  <a:latin typeface="+mn-lt"/>
                  <a:ea typeface="+mn-ea"/>
                  <a:cs typeface="+mn-cs"/>
                </a:defRPr>
              </a:lvl1pPr>
              <a:lvl2pPr marL="749300" indent="-292100" algn="l" rtl="0" eaLnBrk="1" fontAlgn="base" hangingPunct="1">
                <a:lnSpc>
                  <a:spcPct val="90000"/>
                </a:lnSpc>
                <a:spcBef>
                  <a:spcPct val="20000"/>
                </a:spcBef>
                <a:spcAft>
                  <a:spcPct val="15000"/>
                </a:spcAft>
                <a:buClr>
                  <a:schemeClr val="bg2"/>
                </a:buClr>
                <a:buChar char="–"/>
                <a:defRPr sz="2400">
                  <a:solidFill>
                    <a:srgbClr val="000000"/>
                  </a:solidFill>
                  <a:latin typeface="+mn-lt"/>
                </a:defRPr>
              </a:lvl2pPr>
              <a:lvl3pPr marL="1092200" indent="-228600" algn="l" rtl="0" eaLnBrk="1" fontAlgn="base" hangingPunct="1">
                <a:lnSpc>
                  <a:spcPct val="90000"/>
                </a:lnSpc>
                <a:spcBef>
                  <a:spcPct val="20000"/>
                </a:spcBef>
                <a:spcAft>
                  <a:spcPct val="15000"/>
                </a:spcAft>
                <a:buClr>
                  <a:schemeClr val="bg2"/>
                </a:buClr>
                <a:buChar char="•"/>
                <a:defRPr sz="2000">
                  <a:solidFill>
                    <a:srgbClr val="000000"/>
                  </a:solidFill>
                  <a:latin typeface="+mn-lt"/>
                </a:defRPr>
              </a:lvl3pPr>
              <a:lvl4pPr marL="14351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4pPr>
              <a:lvl5pPr marL="17780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5pPr>
              <a:lvl6pPr marL="22352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6pPr>
              <a:lvl7pPr marL="26924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7pPr>
              <a:lvl8pPr marL="31496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8pPr>
              <a:lvl9pPr marL="36068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9pPr>
            </a:lstStyle>
            <a:p>
              <a:pPr marL="0" lvl="1" indent="0">
                <a:buClr>
                  <a:srgbClr val="FFFFFF"/>
                </a:buClr>
                <a:buNone/>
              </a:pPr>
              <a:r>
                <a:rPr lang="en-US" sz="1200" b="1" i="1" kern="0" dirty="0">
                  <a:solidFill>
                    <a:srgbClr val="0070C0"/>
                  </a:solidFill>
                  <a:latin typeface="Calibri" panose="020F0502020204030204" pitchFamily="34" charset="0"/>
                </a:rPr>
                <a:t>(OT/EPMS/BAS)</a:t>
              </a:r>
            </a:p>
            <a:p>
              <a:pPr marL="0" lvl="1" indent="0">
                <a:buClr>
                  <a:srgbClr val="FFFFFF"/>
                </a:buClr>
                <a:buNone/>
              </a:pPr>
              <a:r>
                <a:rPr lang="en-US" sz="1200" b="1" i="1" kern="0" dirty="0">
                  <a:solidFill>
                    <a:srgbClr val="0070C0"/>
                  </a:solidFill>
                  <a:latin typeface="Calibri" panose="020F0502020204030204" pitchFamily="34" charset="0"/>
                </a:rPr>
                <a:t>1. Availability </a:t>
              </a:r>
            </a:p>
            <a:p>
              <a:pPr marL="0" lvl="1" indent="0">
                <a:buClr>
                  <a:srgbClr val="FFFFFF"/>
                </a:buClr>
                <a:buNone/>
              </a:pPr>
              <a:r>
                <a:rPr lang="en-US" sz="1200" b="1" i="1" kern="0" dirty="0">
                  <a:solidFill>
                    <a:srgbClr val="0070C0"/>
                  </a:solidFill>
                  <a:latin typeface="Calibri" panose="020F0502020204030204" pitchFamily="34" charset="0"/>
                </a:rPr>
                <a:t>2. Integrity</a:t>
              </a:r>
            </a:p>
            <a:p>
              <a:pPr marL="0" lvl="1" indent="0">
                <a:buClr>
                  <a:srgbClr val="FFFFFF"/>
                </a:buClr>
                <a:buNone/>
              </a:pPr>
              <a:r>
                <a:rPr lang="en-US" sz="1200" b="1" i="1" kern="0" dirty="0">
                  <a:solidFill>
                    <a:srgbClr val="0070C0"/>
                  </a:solidFill>
                  <a:latin typeface="Calibri" panose="020F0502020204030204" pitchFamily="34" charset="0"/>
                </a:rPr>
                <a:t>3. Confidentiality</a:t>
              </a:r>
            </a:p>
          </p:txBody>
        </p:sp>
        <p:sp>
          <p:nvSpPr>
            <p:cNvPr id="16" name="Content Placeholder 2">
              <a:extLst>
                <a:ext uri="{FF2B5EF4-FFF2-40B4-BE49-F238E27FC236}">
                  <a16:creationId xmlns:a16="http://schemas.microsoft.com/office/drawing/2014/main" id="{E9AA708B-E02D-4E33-B027-65C455968380}"/>
                </a:ext>
              </a:extLst>
            </p:cNvPr>
            <p:cNvSpPr txBox="1">
              <a:spLocks/>
            </p:cNvSpPr>
            <p:nvPr/>
          </p:nvSpPr>
          <p:spPr bwMode="auto">
            <a:xfrm>
              <a:off x="6844255" y="2815499"/>
              <a:ext cx="1313972" cy="74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20000"/>
                </a:spcBef>
                <a:spcAft>
                  <a:spcPct val="15000"/>
                </a:spcAft>
                <a:buClr>
                  <a:schemeClr val="bg2"/>
                </a:buClr>
                <a:buSzPct val="60000"/>
                <a:buFont typeface="Wingdings" pitchFamily="2" charset="2"/>
                <a:buChar char="l"/>
                <a:defRPr sz="2800">
                  <a:solidFill>
                    <a:srgbClr val="000000"/>
                  </a:solidFill>
                  <a:latin typeface="+mn-lt"/>
                  <a:ea typeface="+mn-ea"/>
                  <a:cs typeface="+mn-cs"/>
                </a:defRPr>
              </a:lvl1pPr>
              <a:lvl2pPr marL="749300" indent="-292100" algn="l" rtl="0" eaLnBrk="1" fontAlgn="base" hangingPunct="1">
                <a:lnSpc>
                  <a:spcPct val="90000"/>
                </a:lnSpc>
                <a:spcBef>
                  <a:spcPct val="20000"/>
                </a:spcBef>
                <a:spcAft>
                  <a:spcPct val="15000"/>
                </a:spcAft>
                <a:buClr>
                  <a:schemeClr val="bg2"/>
                </a:buClr>
                <a:buChar char="–"/>
                <a:defRPr sz="2400">
                  <a:solidFill>
                    <a:srgbClr val="000000"/>
                  </a:solidFill>
                  <a:latin typeface="+mn-lt"/>
                </a:defRPr>
              </a:lvl2pPr>
              <a:lvl3pPr marL="1092200" indent="-228600" algn="l" rtl="0" eaLnBrk="1" fontAlgn="base" hangingPunct="1">
                <a:lnSpc>
                  <a:spcPct val="90000"/>
                </a:lnSpc>
                <a:spcBef>
                  <a:spcPct val="20000"/>
                </a:spcBef>
                <a:spcAft>
                  <a:spcPct val="15000"/>
                </a:spcAft>
                <a:buClr>
                  <a:schemeClr val="bg2"/>
                </a:buClr>
                <a:buChar char="•"/>
                <a:defRPr sz="2000">
                  <a:solidFill>
                    <a:srgbClr val="000000"/>
                  </a:solidFill>
                  <a:latin typeface="+mn-lt"/>
                </a:defRPr>
              </a:lvl3pPr>
              <a:lvl4pPr marL="14351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4pPr>
              <a:lvl5pPr marL="17780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5pPr>
              <a:lvl6pPr marL="22352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6pPr>
              <a:lvl7pPr marL="26924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7pPr>
              <a:lvl8pPr marL="31496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8pPr>
              <a:lvl9pPr marL="3606800" indent="-228600" algn="l" rtl="0" eaLnBrk="1" fontAlgn="base" hangingPunct="1">
                <a:lnSpc>
                  <a:spcPct val="90000"/>
                </a:lnSpc>
                <a:spcBef>
                  <a:spcPct val="20000"/>
                </a:spcBef>
                <a:spcAft>
                  <a:spcPct val="15000"/>
                </a:spcAft>
                <a:buClr>
                  <a:schemeClr val="bg2"/>
                </a:buClr>
                <a:buChar char="»"/>
                <a:defRPr>
                  <a:solidFill>
                    <a:srgbClr val="000000"/>
                  </a:solidFill>
                  <a:latin typeface="+mn-lt"/>
                </a:defRPr>
              </a:lvl9pPr>
            </a:lstStyle>
            <a:p>
              <a:pPr marL="0" lvl="1" indent="0">
                <a:buClr>
                  <a:srgbClr val="FFFFFF"/>
                </a:buClr>
                <a:buNone/>
              </a:pPr>
              <a:r>
                <a:rPr lang="en-US" sz="1200" b="1" i="1" kern="0" dirty="0">
                  <a:solidFill>
                    <a:srgbClr val="0070C0"/>
                  </a:solidFill>
                  <a:latin typeface="Calibri" panose="020F0502020204030204" pitchFamily="34" charset="0"/>
                </a:rPr>
                <a:t>(IT)</a:t>
              </a:r>
            </a:p>
            <a:p>
              <a:pPr marL="0" lvl="1" indent="0">
                <a:buClr>
                  <a:srgbClr val="FFFFFF"/>
                </a:buClr>
                <a:buNone/>
              </a:pPr>
              <a:r>
                <a:rPr lang="en-US" sz="1200" b="1" i="1" kern="0" dirty="0">
                  <a:solidFill>
                    <a:srgbClr val="0070C0"/>
                  </a:solidFill>
                  <a:latin typeface="Calibri" panose="020F0502020204030204" pitchFamily="34" charset="0"/>
                </a:rPr>
                <a:t>1. Confidentiality</a:t>
              </a:r>
            </a:p>
            <a:p>
              <a:pPr marL="0" lvl="1" indent="0">
                <a:buClr>
                  <a:srgbClr val="FFFFFF"/>
                </a:buClr>
                <a:buNone/>
              </a:pPr>
              <a:r>
                <a:rPr lang="en-US" sz="1200" b="1" i="1" kern="0" dirty="0">
                  <a:solidFill>
                    <a:srgbClr val="0070C0"/>
                  </a:solidFill>
                  <a:latin typeface="Calibri" panose="020F0502020204030204" pitchFamily="34" charset="0"/>
                </a:rPr>
                <a:t>2. Integrity</a:t>
              </a:r>
            </a:p>
            <a:p>
              <a:pPr marL="0" lvl="1" indent="0">
                <a:buClr>
                  <a:srgbClr val="FFFFFF"/>
                </a:buClr>
                <a:buNone/>
              </a:pPr>
              <a:r>
                <a:rPr lang="en-US" sz="1200" b="1" i="1" kern="0" dirty="0">
                  <a:solidFill>
                    <a:srgbClr val="0070C0"/>
                  </a:solidFill>
                  <a:latin typeface="Calibri" panose="020F0502020204030204" pitchFamily="34" charset="0"/>
                </a:rPr>
                <a:t>3. Availability</a:t>
              </a:r>
            </a:p>
          </p:txBody>
        </p:sp>
      </p:grpSp>
      <p:grpSp>
        <p:nvGrpSpPr>
          <p:cNvPr id="5" name="Group 4">
            <a:extLst>
              <a:ext uri="{FF2B5EF4-FFF2-40B4-BE49-F238E27FC236}">
                <a16:creationId xmlns:a16="http://schemas.microsoft.com/office/drawing/2014/main" id="{91AC1E81-FA1F-4CBF-8BA2-D39DBF2553EC}"/>
              </a:ext>
            </a:extLst>
          </p:cNvPr>
          <p:cNvGrpSpPr/>
          <p:nvPr/>
        </p:nvGrpSpPr>
        <p:grpSpPr>
          <a:xfrm>
            <a:off x="4457701" y="3842544"/>
            <a:ext cx="4673600" cy="1259483"/>
            <a:chOff x="4198620" y="3885596"/>
            <a:chExt cx="4822029" cy="1259483"/>
          </a:xfrm>
        </p:grpSpPr>
        <p:sp>
          <p:nvSpPr>
            <p:cNvPr id="18" name="Rectangle 17">
              <a:extLst>
                <a:ext uri="{FF2B5EF4-FFF2-40B4-BE49-F238E27FC236}">
                  <a16:creationId xmlns:a16="http://schemas.microsoft.com/office/drawing/2014/main" id="{6B15F2BF-D9C2-4402-B499-B995C8C9E3B0}"/>
                </a:ext>
              </a:extLst>
            </p:cNvPr>
            <p:cNvSpPr/>
            <p:nvPr/>
          </p:nvSpPr>
          <p:spPr>
            <a:xfrm>
              <a:off x="4198620" y="3885596"/>
              <a:ext cx="4822029" cy="340734"/>
            </a:xfrm>
            <a:prstGeom prst="rect">
              <a:avLst/>
            </a:prstGeom>
          </p:spPr>
          <p:txBody>
            <a:bodyPr wrap="square">
              <a:spAutoFit/>
            </a:bodyPr>
            <a:lstStyle/>
            <a:p>
              <a:pPr marL="171450" indent="-171450">
                <a:lnSpc>
                  <a:spcPct val="150000"/>
                </a:lnSpc>
                <a:buClr>
                  <a:srgbClr val="00B050"/>
                </a:buClr>
                <a:buSzPct val="125000"/>
                <a:buFont typeface="Wingdings" panose="05000000000000000000" pitchFamily="2" charset="2"/>
                <a:buChar char="ü"/>
              </a:pPr>
              <a:r>
                <a:rPr lang="en-US" sz="1200" b="1" i="1" dirty="0">
                  <a:solidFill>
                    <a:srgbClr val="0070C0"/>
                  </a:solidFill>
                </a:rPr>
                <a:t>Several adjacent systems tied together by common infrastructure</a:t>
              </a:r>
            </a:p>
          </p:txBody>
        </p:sp>
        <p:pic>
          <p:nvPicPr>
            <p:cNvPr id="2" name="Picture 1">
              <a:extLst>
                <a:ext uri="{FF2B5EF4-FFF2-40B4-BE49-F238E27FC236}">
                  <a16:creationId xmlns:a16="http://schemas.microsoft.com/office/drawing/2014/main" id="{724C970F-EFFC-48C4-B8AC-D107FBEB3E63}"/>
                </a:ext>
              </a:extLst>
            </p:cNvPr>
            <p:cNvPicPr>
              <a:picLocks noChangeAspect="1"/>
            </p:cNvPicPr>
            <p:nvPr/>
          </p:nvPicPr>
          <p:blipFill>
            <a:blip r:embed="rId4"/>
            <a:stretch>
              <a:fillRect/>
            </a:stretch>
          </p:blipFill>
          <p:spPr>
            <a:xfrm>
              <a:off x="4282440" y="4216037"/>
              <a:ext cx="1764064" cy="842420"/>
            </a:xfrm>
            <a:prstGeom prst="rect">
              <a:avLst/>
            </a:prstGeom>
          </p:spPr>
        </p:pic>
        <p:sp>
          <p:nvSpPr>
            <p:cNvPr id="4" name="TextBox 3">
              <a:extLst>
                <a:ext uri="{FF2B5EF4-FFF2-40B4-BE49-F238E27FC236}">
                  <a16:creationId xmlns:a16="http://schemas.microsoft.com/office/drawing/2014/main" id="{08F026F3-616A-4C16-8101-D7686F1CD3D0}"/>
                </a:ext>
              </a:extLst>
            </p:cNvPr>
            <p:cNvSpPr txBox="1"/>
            <p:nvPr/>
          </p:nvSpPr>
          <p:spPr>
            <a:xfrm>
              <a:off x="6248400" y="4314082"/>
              <a:ext cx="2772249" cy="830997"/>
            </a:xfrm>
            <a:prstGeom prst="rect">
              <a:avLst/>
            </a:prstGeom>
            <a:noFill/>
          </p:spPr>
          <p:txBody>
            <a:bodyPr wrap="square" rtlCol="0">
              <a:spAutoFit/>
            </a:bodyPr>
            <a:lstStyle/>
            <a:p>
              <a:pPr marL="171450" indent="-171450">
                <a:buFont typeface="Wingdings" panose="05000000000000000000" pitchFamily="2" charset="2"/>
                <a:buChar char="ü"/>
              </a:pPr>
              <a:r>
                <a:rPr lang="en-US" sz="1200" b="1" i="1" dirty="0"/>
                <a:t>Lighting control systems</a:t>
              </a:r>
            </a:p>
            <a:p>
              <a:pPr marL="171450" indent="-171450">
                <a:buFont typeface="Wingdings" panose="05000000000000000000" pitchFamily="2" charset="2"/>
                <a:buChar char="ü"/>
              </a:pPr>
              <a:r>
                <a:rPr lang="en-US" sz="1200" b="1" i="1" dirty="0"/>
                <a:t>HVAC</a:t>
              </a:r>
            </a:p>
            <a:p>
              <a:pPr marL="171450" indent="-171450">
                <a:buFont typeface="Wingdings" panose="05000000000000000000" pitchFamily="2" charset="2"/>
                <a:buChar char="ü"/>
              </a:pPr>
              <a:r>
                <a:rPr lang="en-US" sz="1200" b="1" i="1" dirty="0"/>
                <a:t>Fire Detection/Suppression</a:t>
              </a:r>
            </a:p>
            <a:p>
              <a:pPr marL="171450" indent="-171450">
                <a:buFont typeface="Wingdings" panose="05000000000000000000" pitchFamily="2" charset="2"/>
                <a:buChar char="ü"/>
              </a:pPr>
              <a:r>
                <a:rPr lang="en-US" sz="1200" b="1" i="1" dirty="0"/>
                <a:t>Public Address</a:t>
              </a:r>
            </a:p>
          </p:txBody>
        </p:sp>
      </p:grpSp>
      <p:sp>
        <p:nvSpPr>
          <p:cNvPr id="19" name="Title 1">
            <a:extLst>
              <a:ext uri="{FF2B5EF4-FFF2-40B4-BE49-F238E27FC236}">
                <a16:creationId xmlns:a16="http://schemas.microsoft.com/office/drawing/2014/main" id="{289C60A8-FE16-4926-99E9-23CCA203A5C2}"/>
              </a:ext>
            </a:extLst>
          </p:cNvPr>
          <p:cNvSpPr txBox="1">
            <a:spLocks/>
          </p:cNvSpPr>
          <p:nvPr/>
        </p:nvSpPr>
        <p:spPr>
          <a:xfrm>
            <a:off x="181587" y="4064148"/>
            <a:ext cx="4094319" cy="515841"/>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000" kern="1200">
                <a:solidFill>
                  <a:srgbClr val="2E3E4D"/>
                </a:solidFill>
                <a:latin typeface="Calibri" panose="020F0502020204030204" pitchFamily="34" charset="0"/>
                <a:ea typeface="Open Sans" panose="020B0606030504020204" pitchFamily="34" charset="0"/>
                <a:cs typeface="Open Sans" panose="020B0606030504020204" pitchFamily="34" charset="0"/>
              </a:defRPr>
            </a:lvl1pPr>
          </a:lstStyle>
          <a:p>
            <a:pPr algn="ctr"/>
            <a:r>
              <a:rPr lang="en-US" sz="1600" b="1" i="1" dirty="0">
                <a:solidFill>
                  <a:srgbClr val="FFFFFF"/>
                </a:solidFill>
              </a:rPr>
              <a:t>OT cybersecurity risks are not typically fully considered by IT!</a:t>
            </a:r>
          </a:p>
        </p:txBody>
      </p:sp>
    </p:spTree>
    <p:extLst>
      <p:ext uri="{BB962C8B-B14F-4D97-AF65-F5344CB8AC3E}">
        <p14:creationId xmlns:p14="http://schemas.microsoft.com/office/powerpoint/2010/main" val="199625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cybersecurity-co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C4D90EDE740940A32A3DD08AC44D79" ma:contentTypeVersion="12" ma:contentTypeDescription="Create a new document." ma:contentTypeScope="" ma:versionID="e86bc5a2ca7f12e886e842edb1bc7da7">
  <xsd:schema xmlns:xsd="http://www.w3.org/2001/XMLSchema" xmlns:xs="http://www.w3.org/2001/XMLSchema" xmlns:p="http://schemas.microsoft.com/office/2006/metadata/properties" xmlns:ns3="283d1ac9-545c-48eb-8786-be709df93bef" xmlns:ns4="8bcd6c8e-1f0e-4eec-835f-fe99c1f6e3a0" targetNamespace="http://schemas.microsoft.com/office/2006/metadata/properties" ma:root="true" ma:fieldsID="6f021f4c75c2c01aa05a23e67a860ef8" ns3:_="" ns4:_="">
    <xsd:import namespace="283d1ac9-545c-48eb-8786-be709df93bef"/>
    <xsd:import namespace="8bcd6c8e-1f0e-4eec-835f-fe99c1f6e3a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d1ac9-545c-48eb-8786-be709df93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cd6c8e-1f0e-4eec-835f-fe99c1f6e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A8124C-B3E8-412B-A1B1-CFAF18ECCC01}">
  <ds:schemaRefs>
    <ds:schemaRef ds:uri="http://schemas.microsoft.com/sharepoint/v3/contenttype/forms"/>
  </ds:schemaRefs>
</ds:datastoreItem>
</file>

<file path=customXml/itemProps2.xml><?xml version="1.0" encoding="utf-8"?>
<ds:datastoreItem xmlns:ds="http://schemas.openxmlformats.org/officeDocument/2006/customXml" ds:itemID="{05D8556C-F249-4BC8-AAF9-4789D9A7F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d1ac9-545c-48eb-8786-be709df93bef"/>
    <ds:schemaRef ds:uri="8bcd6c8e-1f0e-4eec-835f-fe99c1f6e3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F297F3-014A-4921-8DBC-75FC33ECE93D}">
  <ds:schemaRefs>
    <ds:schemaRef ds:uri="283d1ac9-545c-48eb-8786-be709df93bef"/>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schemas.microsoft.com/office/infopath/2007/PartnerControls"/>
    <ds:schemaRef ds:uri="8bcd6c8e-1f0e-4eec-835f-fe99c1f6e3a0"/>
  </ds:schemaRefs>
</ds:datastoreItem>
</file>

<file path=docProps/app.xml><?xml version="1.0" encoding="utf-8"?>
<Properties xmlns="http://schemas.openxmlformats.org/officeDocument/2006/extended-properties" xmlns:vt="http://schemas.openxmlformats.org/officeDocument/2006/docPropsVTypes">
  <Template/>
  <TotalTime>0</TotalTime>
  <Words>2396</Words>
  <Application>Microsoft Office PowerPoint</Application>
  <PresentationFormat>On-screen Show (16:9)</PresentationFormat>
  <Paragraphs>405</Paragraphs>
  <Slides>18</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MS Gothic</vt:lpstr>
      <vt:lpstr>Arial</vt:lpstr>
      <vt:lpstr>Calibri</vt:lpstr>
      <vt:lpstr>Calibri Light</vt:lpstr>
      <vt:lpstr>Open Sans</vt:lpstr>
      <vt:lpstr>Open Sans Light</vt:lpstr>
      <vt:lpstr>Open Sans Semibold</vt:lpstr>
      <vt:lpstr>Times New Roman</vt:lpstr>
      <vt:lpstr>Wingdings</vt:lpstr>
      <vt:lpstr>cybersecurity-coe</vt:lpstr>
      <vt:lpstr>PowerPoint Presentation</vt:lpstr>
      <vt:lpstr>Learning Objectives</vt:lpstr>
      <vt:lpstr>Healthcare Sector as a Target </vt:lpstr>
      <vt:lpstr>Cybersecurity Incident Review and Takeaways</vt:lpstr>
      <vt:lpstr>Cybersecurity Risks in a Nutshell for Facility OT</vt:lpstr>
      <vt:lpstr>Healthcare Facility OT Lacks Direct Cybersecurity Standards</vt:lpstr>
      <vt:lpstr>Healthcare Facility OT: Electrical Infrastructure Overview</vt:lpstr>
      <vt:lpstr>Healthcare Facility OT: Cybersecurity Context</vt:lpstr>
      <vt:lpstr>Healthcare Facility OT Characteristics</vt:lpstr>
      <vt:lpstr>Case Study: U.S. Healthcare Facility</vt:lpstr>
      <vt:lpstr>Actions for Facility OT Leaders </vt:lpstr>
      <vt:lpstr>Assessing Facility OT: Focus Areas</vt:lpstr>
      <vt:lpstr>Assessing Facility OT: Cybersecurity Maintenance</vt:lpstr>
      <vt:lpstr>Evaluating Facility OT Cybersecurity Evaluation</vt:lpstr>
      <vt:lpstr>Eaton Cybersecurity Services</vt:lpstr>
      <vt:lpstr>Eaton Cybersecurity Service Offerings</vt:lpstr>
      <vt:lpstr>Eaton cybersecurity services initiative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2019-10-11T11:26:29Z</dcterms:created>
  <dcterms:modified xsi:type="dcterms:W3CDTF">2019-10-14T17:23:06Z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0x01010056C4D90EDE740940A32A3DD08AC44D79</vt:lpwstr>
  </property>
</Properties>
</file>